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94" r:id="rId2"/>
    <p:sldId id="554" r:id="rId3"/>
    <p:sldId id="568" r:id="rId4"/>
    <p:sldId id="555" r:id="rId5"/>
    <p:sldId id="561" r:id="rId6"/>
    <p:sldId id="269" r:id="rId7"/>
    <p:sldId id="270" r:id="rId8"/>
    <p:sldId id="271" r:id="rId9"/>
    <p:sldId id="272" r:id="rId10"/>
    <p:sldId id="273" r:id="rId11"/>
    <p:sldId id="381" r:id="rId12"/>
    <p:sldId id="418" r:id="rId13"/>
    <p:sldId id="415" r:id="rId14"/>
    <p:sldId id="528" r:id="rId15"/>
    <p:sldId id="564" r:id="rId16"/>
    <p:sldId id="565" r:id="rId17"/>
    <p:sldId id="375" r:id="rId18"/>
  </p:sldIdLst>
  <p:sldSz cx="12192000" cy="6858000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2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2"/>
        </a:solidFill>
        <a:latin typeface="Arial" panose="020B0604020202020204" pitchFamily="34" charset="0"/>
        <a:ea typeface="굴림" panose="020B0600000101010101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eunsik" initials="G" lastIdx="1" clrIdx="0">
    <p:extLst>
      <p:ext uri="{19B8F6BF-5375-455C-9EA6-DF929625EA0E}">
        <p15:presenceInfo xmlns:p15="http://schemas.microsoft.com/office/powerpoint/2012/main" userId="cd266ed695e72ae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 autoAdjust="0"/>
    <p:restoredTop sz="63817" autoAdjust="0"/>
  </p:normalViewPr>
  <p:slideViewPr>
    <p:cSldViewPr>
      <p:cViewPr varScale="1">
        <p:scale>
          <a:sx n="73" d="100"/>
          <a:sy n="73" d="100"/>
        </p:scale>
        <p:origin x="1734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40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9DFE28-AF1B-4276-900B-073BEB8D082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EDE8A9BD-F207-49A2-9219-F7DEEE5A3DD8}">
      <dgm:prSet custT="1"/>
      <dgm:spPr/>
      <dgm:t>
        <a:bodyPr/>
        <a:lstStyle/>
        <a:p>
          <a:pPr algn="ctr" latinLnBrk="1"/>
          <a:r>
            <a:rPr lang="en-US" altLang="en-US" sz="2400" b="1" dirty="0">
              <a:solidFill>
                <a:schemeClr val="tx1"/>
              </a:solidFill>
            </a:rPr>
            <a:t>RAM capacity increase on smartphone</a:t>
          </a:r>
          <a:endParaRPr lang="ko-KR" sz="2400" b="1" dirty="0">
            <a:solidFill>
              <a:schemeClr val="tx1"/>
            </a:solidFill>
          </a:endParaRPr>
        </a:p>
      </dgm:t>
    </dgm:pt>
    <dgm:pt modelId="{7EB33220-A9A2-49B0-8F6B-E9583509FDC7}" type="parTrans" cxnId="{95F7014A-5CB8-43CE-AA9C-3ABC2D7BC639}">
      <dgm:prSet/>
      <dgm:spPr/>
      <dgm:t>
        <a:bodyPr/>
        <a:lstStyle/>
        <a:p>
          <a:pPr latinLnBrk="1"/>
          <a:endParaRPr lang="ko-KR" altLang="en-US" sz="3600"/>
        </a:p>
      </dgm:t>
    </dgm:pt>
    <dgm:pt modelId="{0E08C4E9-323B-4CA5-BA17-CDBF27B33166}" type="sibTrans" cxnId="{95F7014A-5CB8-43CE-AA9C-3ABC2D7BC639}">
      <dgm:prSet/>
      <dgm:spPr/>
      <dgm:t>
        <a:bodyPr/>
        <a:lstStyle/>
        <a:p>
          <a:pPr latinLnBrk="1"/>
          <a:endParaRPr lang="ko-KR" altLang="en-US" sz="3600"/>
        </a:p>
      </dgm:t>
    </dgm:pt>
    <dgm:pt modelId="{134A2CE1-FC07-4D70-B13D-7BE13F8266C0}" type="pres">
      <dgm:prSet presAssocID="{469DFE28-AF1B-4276-900B-073BEB8D082B}" presName="linear" presStyleCnt="0">
        <dgm:presLayoutVars>
          <dgm:animLvl val="lvl"/>
          <dgm:resizeHandles val="exact"/>
        </dgm:presLayoutVars>
      </dgm:prSet>
      <dgm:spPr/>
    </dgm:pt>
    <dgm:pt modelId="{508E9502-5C4C-4FAD-BDBE-CC2835F80C7A}" type="pres">
      <dgm:prSet presAssocID="{EDE8A9BD-F207-49A2-9219-F7DEEE5A3DD8}" presName="parentText" presStyleLbl="node1" presStyleIdx="0" presStyleCnt="1" custScaleY="265892" custLinFactNeighborX="-1214" custLinFactNeighborY="-130">
        <dgm:presLayoutVars>
          <dgm:chMax val="0"/>
          <dgm:bulletEnabled val="1"/>
        </dgm:presLayoutVars>
      </dgm:prSet>
      <dgm:spPr/>
    </dgm:pt>
  </dgm:ptLst>
  <dgm:cxnLst>
    <dgm:cxn modelId="{D469C769-3229-4CB8-B138-D96953061246}" type="presOf" srcId="{469DFE28-AF1B-4276-900B-073BEB8D082B}" destId="{134A2CE1-FC07-4D70-B13D-7BE13F8266C0}" srcOrd="0" destOrd="0" presId="urn:microsoft.com/office/officeart/2005/8/layout/vList2"/>
    <dgm:cxn modelId="{95F7014A-5CB8-43CE-AA9C-3ABC2D7BC639}" srcId="{469DFE28-AF1B-4276-900B-073BEB8D082B}" destId="{EDE8A9BD-F207-49A2-9219-F7DEEE5A3DD8}" srcOrd="0" destOrd="0" parTransId="{7EB33220-A9A2-49B0-8F6B-E9583509FDC7}" sibTransId="{0E08C4E9-323B-4CA5-BA17-CDBF27B33166}"/>
    <dgm:cxn modelId="{A72DF37B-D1C6-4666-9F82-E46E244C14F6}" type="presOf" srcId="{EDE8A9BD-F207-49A2-9219-F7DEEE5A3DD8}" destId="{508E9502-5C4C-4FAD-BDBE-CC2835F80C7A}" srcOrd="0" destOrd="0" presId="urn:microsoft.com/office/officeart/2005/8/layout/vList2"/>
    <dgm:cxn modelId="{C0B2104A-2E26-432E-8742-3323E6C0D531}" type="presParOf" srcId="{134A2CE1-FC07-4D70-B13D-7BE13F8266C0}" destId="{508E9502-5C4C-4FAD-BDBE-CC2835F80C7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8D6375-5025-4DB5-B2A9-90CFDA56E7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2717913-70F9-42FE-AD8D-41577F51E5D8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 not kill processes</a:t>
          </a:r>
          <a:endParaRPr lang="ko-KR" sz="20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E592AD-B1BB-44D3-897C-58FEF4BE91F2}" type="parTrans" cxnId="{D0000BAB-8D3D-4C7F-B9D9-22C171F6F4F9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628695-E6CC-47F8-8986-F67015D48887}" type="sibTrans" cxnId="{D0000BAB-8D3D-4C7F-B9D9-22C171F6F4F9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B7A342-7D5F-42AD-BE3F-878696C2968B}">
      <dgm:prSet custT="1"/>
      <dgm:spPr/>
      <dgm:t>
        <a:bodyPr/>
        <a:lstStyle/>
        <a:p>
          <a:pPr latinLnBrk="1"/>
          <a:endParaRPr lang="ko-KR" sz="16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6F77020-3425-422F-B828-63747DDBF4F4}" type="parTrans" cxnId="{BA658A1E-5E14-4C7C-92F3-9B733600A6D0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034A6B-B251-48DF-8650-1A4BB5941368}" type="sibTrans" cxnId="{BA658A1E-5E14-4C7C-92F3-9B733600A6D0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EDE84B-E629-4A6E-921D-F961DED88B6B}">
      <dgm:prSet/>
      <dgm:spPr/>
      <dgm:t>
        <a:bodyPr/>
        <a:lstStyle/>
        <a:p>
          <a:pPr latinLnBrk="1"/>
          <a:endParaRPr lang="ko-KR" altLang="en-US" sz="13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86B1CC1-62B1-4A3E-9E53-2318497AA679}" type="parTrans" cxnId="{7916A1CD-45D6-4791-920D-731E4F8056B7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95E651-9718-42AC-8DF2-1ECA1E4F553D}" type="sibTrans" cxnId="{7916A1CD-45D6-4791-920D-731E4F8056B7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9A1378-DE50-496C-A8A7-CD818262AFE0}">
      <dgm:prSet/>
      <dgm:spPr/>
      <dgm:t>
        <a:bodyPr/>
        <a:lstStyle/>
        <a:p>
          <a:pPr latinLnBrk="1"/>
          <a:endParaRPr lang="ko-KR" altLang="en-US" sz="13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F21D88-AB87-4BE9-86F5-4FA7433DE6A7}" type="parTrans" cxnId="{162FCA72-B824-4E02-97C8-BC1926ED7C45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A37C62-D0FD-4F21-867D-3F79B796059C}" type="sibTrans" cxnId="{162FCA72-B824-4E02-97C8-BC1926ED7C45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E30184-F2BD-430A-925C-918BF6D16A04}" type="pres">
      <dgm:prSet presAssocID="{078D6375-5025-4DB5-B2A9-90CFDA56E78B}" presName="linear" presStyleCnt="0">
        <dgm:presLayoutVars>
          <dgm:animLvl val="lvl"/>
          <dgm:resizeHandles val="exact"/>
        </dgm:presLayoutVars>
      </dgm:prSet>
      <dgm:spPr/>
    </dgm:pt>
    <dgm:pt modelId="{19A5D55B-0F8C-4351-952B-D988F0C2309B}" type="pres">
      <dgm:prSet presAssocID="{C2717913-70F9-42FE-AD8D-41577F51E5D8}" presName="parentText" presStyleLbl="node1" presStyleIdx="0" presStyleCnt="1" custLinFactNeighborY="-3871">
        <dgm:presLayoutVars>
          <dgm:chMax val="0"/>
          <dgm:bulletEnabled val="1"/>
        </dgm:presLayoutVars>
      </dgm:prSet>
      <dgm:spPr/>
    </dgm:pt>
    <dgm:pt modelId="{04E9B244-20E6-41EC-A9D3-1F62547A9B9A}" type="pres">
      <dgm:prSet presAssocID="{C2717913-70F9-42FE-AD8D-41577F51E5D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4177502-A84E-4710-9BE8-4293A4612E6F}" type="presOf" srcId="{14B7A342-7D5F-42AD-BE3F-878696C2968B}" destId="{04E9B244-20E6-41EC-A9D3-1F62547A9B9A}" srcOrd="0" destOrd="0" presId="urn:microsoft.com/office/officeart/2005/8/layout/vList2"/>
    <dgm:cxn modelId="{25125F06-1E6D-4D4F-BE39-E77246C6B6C9}" type="presOf" srcId="{A49A1378-DE50-496C-A8A7-CD818262AFE0}" destId="{04E9B244-20E6-41EC-A9D3-1F62547A9B9A}" srcOrd="0" destOrd="1" presId="urn:microsoft.com/office/officeart/2005/8/layout/vList2"/>
    <dgm:cxn modelId="{3EA28F14-964E-4BD5-B1DB-5EF16F2E4AE8}" type="presOf" srcId="{65EDE84B-E629-4A6E-921D-F961DED88B6B}" destId="{04E9B244-20E6-41EC-A9D3-1F62547A9B9A}" srcOrd="0" destOrd="2" presId="urn:microsoft.com/office/officeart/2005/8/layout/vList2"/>
    <dgm:cxn modelId="{BA658A1E-5E14-4C7C-92F3-9B733600A6D0}" srcId="{C2717913-70F9-42FE-AD8D-41577F51E5D8}" destId="{14B7A342-7D5F-42AD-BE3F-878696C2968B}" srcOrd="0" destOrd="0" parTransId="{76F77020-3425-422F-B828-63747DDBF4F4}" sibTransId="{02034A6B-B251-48DF-8650-1A4BB5941368}"/>
    <dgm:cxn modelId="{AEB8BA52-D0B7-4EDA-A2B3-8CC981E6DCFF}" type="presOf" srcId="{078D6375-5025-4DB5-B2A9-90CFDA56E78B}" destId="{CFE30184-F2BD-430A-925C-918BF6D16A04}" srcOrd="0" destOrd="0" presId="urn:microsoft.com/office/officeart/2005/8/layout/vList2"/>
    <dgm:cxn modelId="{162FCA72-B824-4E02-97C8-BC1926ED7C45}" srcId="{C2717913-70F9-42FE-AD8D-41577F51E5D8}" destId="{A49A1378-DE50-496C-A8A7-CD818262AFE0}" srcOrd="1" destOrd="0" parTransId="{E6F21D88-AB87-4BE9-86F5-4FA7433DE6A7}" sibTransId="{0AA37C62-D0FD-4F21-867D-3F79B796059C}"/>
    <dgm:cxn modelId="{D0000BAB-8D3D-4C7F-B9D9-22C171F6F4F9}" srcId="{078D6375-5025-4DB5-B2A9-90CFDA56E78B}" destId="{C2717913-70F9-42FE-AD8D-41577F51E5D8}" srcOrd="0" destOrd="0" parTransId="{5CE592AD-B1BB-44D3-897C-58FEF4BE91F2}" sibTransId="{B0628695-E6CC-47F8-8986-F67015D48887}"/>
    <dgm:cxn modelId="{3AED55AF-A2D4-419E-AC65-F90836E0E8D9}" type="presOf" srcId="{C2717913-70F9-42FE-AD8D-41577F51E5D8}" destId="{19A5D55B-0F8C-4351-952B-D988F0C2309B}" srcOrd="0" destOrd="0" presId="urn:microsoft.com/office/officeart/2005/8/layout/vList2"/>
    <dgm:cxn modelId="{7916A1CD-45D6-4791-920D-731E4F8056B7}" srcId="{C2717913-70F9-42FE-AD8D-41577F51E5D8}" destId="{65EDE84B-E629-4A6E-921D-F961DED88B6B}" srcOrd="2" destOrd="0" parTransId="{586B1CC1-62B1-4A3E-9E53-2318497AA679}" sibTransId="{F795E651-9718-42AC-8DF2-1ECA1E4F553D}"/>
    <dgm:cxn modelId="{1E9C04E6-725D-4B1B-BBFC-9FEF9F98152B}" type="presParOf" srcId="{CFE30184-F2BD-430A-925C-918BF6D16A04}" destId="{19A5D55B-0F8C-4351-952B-D988F0C2309B}" srcOrd="0" destOrd="0" presId="urn:microsoft.com/office/officeart/2005/8/layout/vList2"/>
    <dgm:cxn modelId="{176BB514-E1FD-4E20-958E-D1C0911A0223}" type="presParOf" srcId="{CFE30184-F2BD-430A-925C-918BF6D16A04}" destId="{04E9B244-20E6-41EC-A9D3-1F62547A9B9A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8D6375-5025-4DB5-B2A9-90CFDA56E78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49A1378-DE50-496C-A8A7-CD818262AFE0}">
      <dgm:prSet custT="1"/>
      <dgm:spPr>
        <a:solidFill>
          <a:schemeClr val="bg1">
            <a:lumMod val="65000"/>
          </a:schemeClr>
        </a:solidFill>
      </dgm:spPr>
      <dgm:t>
        <a:bodyPr/>
        <a:lstStyle/>
        <a:p>
          <a:pPr latinLnBrk="1"/>
          <a:r>
            <a:rPr lang="en-US" altLang="ko-KR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 kill</a:t>
          </a:r>
          <a:r>
            <a:rPr lang="en-US" sz="20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processes</a:t>
          </a:r>
          <a:endParaRPr lang="ko-KR" altLang="en-US" sz="1300" b="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6F21D88-AB87-4BE9-86F5-4FA7433DE6A7}" type="parTrans" cxnId="{162FCA72-B824-4E02-97C8-BC1926ED7C45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AA37C62-D0FD-4F21-867D-3F79B796059C}" type="sibTrans" cxnId="{162FCA72-B824-4E02-97C8-BC1926ED7C45}">
      <dgm:prSet/>
      <dgm:spPr/>
      <dgm:t>
        <a:bodyPr/>
        <a:lstStyle/>
        <a:p>
          <a:pPr latinLnBrk="1"/>
          <a:endParaRPr lang="ko-KR" altLang="en-US" b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E30184-F2BD-430A-925C-918BF6D16A04}" type="pres">
      <dgm:prSet presAssocID="{078D6375-5025-4DB5-B2A9-90CFDA56E78B}" presName="linear" presStyleCnt="0">
        <dgm:presLayoutVars>
          <dgm:animLvl val="lvl"/>
          <dgm:resizeHandles val="exact"/>
        </dgm:presLayoutVars>
      </dgm:prSet>
      <dgm:spPr/>
    </dgm:pt>
    <dgm:pt modelId="{32035110-D4CF-48E3-9167-7F4E21D3AFA6}" type="pres">
      <dgm:prSet presAssocID="{A49A1378-DE50-496C-A8A7-CD818262AFE0}" presName="parentText" presStyleLbl="node1" presStyleIdx="0" presStyleCnt="1" custLinFactNeighborY="1423">
        <dgm:presLayoutVars>
          <dgm:chMax val="0"/>
          <dgm:bulletEnabled val="1"/>
        </dgm:presLayoutVars>
      </dgm:prSet>
      <dgm:spPr/>
    </dgm:pt>
  </dgm:ptLst>
  <dgm:cxnLst>
    <dgm:cxn modelId="{D4FB8C0C-4114-4B97-9538-E7D7007E1B9E}" type="presOf" srcId="{A49A1378-DE50-496C-A8A7-CD818262AFE0}" destId="{32035110-D4CF-48E3-9167-7F4E21D3AFA6}" srcOrd="0" destOrd="0" presId="urn:microsoft.com/office/officeart/2005/8/layout/vList2"/>
    <dgm:cxn modelId="{AEB8BA52-D0B7-4EDA-A2B3-8CC981E6DCFF}" type="presOf" srcId="{078D6375-5025-4DB5-B2A9-90CFDA56E78B}" destId="{CFE30184-F2BD-430A-925C-918BF6D16A04}" srcOrd="0" destOrd="0" presId="urn:microsoft.com/office/officeart/2005/8/layout/vList2"/>
    <dgm:cxn modelId="{162FCA72-B824-4E02-97C8-BC1926ED7C45}" srcId="{078D6375-5025-4DB5-B2A9-90CFDA56E78B}" destId="{A49A1378-DE50-496C-A8A7-CD818262AFE0}" srcOrd="0" destOrd="0" parTransId="{E6F21D88-AB87-4BE9-86F5-4FA7433DE6A7}" sibTransId="{0AA37C62-D0FD-4F21-867D-3F79B796059C}"/>
    <dgm:cxn modelId="{6B4FAF57-03B6-45EE-8532-38374997FD52}" type="presParOf" srcId="{CFE30184-F2BD-430A-925C-918BF6D16A04}" destId="{32035110-D4CF-48E3-9167-7F4E21D3AFA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351481B-2F2C-4D72-861F-2536B40681D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60DC659-D80D-4AF7-AB8F-5B928966645F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latinLnBrk="1"/>
          <a:r>
            <a:rPr lang="en-US" sz="1800" b="1" dirty="0">
              <a:solidFill>
                <a:schemeClr val="tx1"/>
              </a:solidFill>
            </a:rPr>
            <a:t>Note</a:t>
          </a:r>
          <a:r>
            <a:rPr lang="en-US" sz="1800" dirty="0">
              <a:solidFill>
                <a:schemeClr val="tx1"/>
              </a:solidFill>
            </a:rPr>
            <a:t>: Numerous symbols contained within SO files are </a:t>
          </a:r>
          <a:r>
            <a:rPr lang="en-US" sz="1800" dirty="0">
              <a:solidFill>
                <a:schemeClr val="accent2"/>
              </a:solidFill>
            </a:rPr>
            <a:t>never accessed by another App</a:t>
          </a:r>
          <a:endParaRPr lang="ko-KR" sz="1800" dirty="0">
            <a:solidFill>
              <a:schemeClr val="accent2"/>
            </a:solidFill>
          </a:endParaRPr>
        </a:p>
      </dgm:t>
    </dgm:pt>
    <dgm:pt modelId="{8A5046F7-4275-4E20-886F-AA9F0B2786BF}" type="parTrans" cxnId="{FED9A352-A51B-4EE3-825C-D48A8910ED84}">
      <dgm:prSet/>
      <dgm:spPr/>
      <dgm:t>
        <a:bodyPr/>
        <a:lstStyle/>
        <a:p>
          <a:pPr latinLnBrk="1"/>
          <a:endParaRPr lang="ko-KR" altLang="en-US"/>
        </a:p>
      </dgm:t>
    </dgm:pt>
    <dgm:pt modelId="{E3DDC5D9-4DAD-40D1-832F-F211167C7813}" type="sibTrans" cxnId="{FED9A352-A51B-4EE3-825C-D48A8910ED84}">
      <dgm:prSet/>
      <dgm:spPr/>
      <dgm:t>
        <a:bodyPr/>
        <a:lstStyle/>
        <a:p>
          <a:pPr latinLnBrk="1"/>
          <a:endParaRPr lang="ko-KR" altLang="en-US"/>
        </a:p>
      </dgm:t>
    </dgm:pt>
    <dgm:pt modelId="{6A0754D2-8B30-40DF-B94F-C560F667A2C7}" type="pres">
      <dgm:prSet presAssocID="{6351481B-2F2C-4D72-861F-2536B40681D3}" presName="linear" presStyleCnt="0">
        <dgm:presLayoutVars>
          <dgm:animLvl val="lvl"/>
          <dgm:resizeHandles val="exact"/>
        </dgm:presLayoutVars>
      </dgm:prSet>
      <dgm:spPr/>
    </dgm:pt>
    <dgm:pt modelId="{4DADB93A-8D09-4108-BC5E-671B4E33BF0F}" type="pres">
      <dgm:prSet presAssocID="{660DC659-D80D-4AF7-AB8F-5B928966645F}" presName="parentText" presStyleLbl="node1" presStyleIdx="0" presStyleCnt="1" custLinFactNeighborY="-9060">
        <dgm:presLayoutVars>
          <dgm:chMax val="0"/>
          <dgm:bulletEnabled val="1"/>
        </dgm:presLayoutVars>
      </dgm:prSet>
      <dgm:spPr/>
    </dgm:pt>
  </dgm:ptLst>
  <dgm:cxnLst>
    <dgm:cxn modelId="{16E3DE08-A765-4DBB-905E-A2EBDD3377DF}" type="presOf" srcId="{6351481B-2F2C-4D72-861F-2536B40681D3}" destId="{6A0754D2-8B30-40DF-B94F-C560F667A2C7}" srcOrd="0" destOrd="0" presId="urn:microsoft.com/office/officeart/2005/8/layout/vList2"/>
    <dgm:cxn modelId="{FED9A352-A51B-4EE3-825C-D48A8910ED84}" srcId="{6351481B-2F2C-4D72-861F-2536B40681D3}" destId="{660DC659-D80D-4AF7-AB8F-5B928966645F}" srcOrd="0" destOrd="0" parTransId="{8A5046F7-4275-4E20-886F-AA9F0B2786BF}" sibTransId="{E3DDC5D9-4DAD-40D1-832F-F211167C7813}"/>
    <dgm:cxn modelId="{D486C1B1-53A9-4F33-B62F-E4FD131EC897}" type="presOf" srcId="{660DC659-D80D-4AF7-AB8F-5B928966645F}" destId="{4DADB93A-8D09-4108-BC5E-671B4E33BF0F}" srcOrd="0" destOrd="0" presId="urn:microsoft.com/office/officeart/2005/8/layout/vList2"/>
    <dgm:cxn modelId="{39A3F364-FC38-49D8-B53E-72D0C72C9E4E}" type="presParOf" srcId="{6A0754D2-8B30-40DF-B94F-C560F667A2C7}" destId="{4DADB93A-8D09-4108-BC5E-671B4E33BF0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8E9502-5C4C-4FAD-BDBE-CC2835F80C7A}">
      <dsp:nvSpPr>
        <dsp:cNvPr id="0" name=""/>
        <dsp:cNvSpPr/>
      </dsp:nvSpPr>
      <dsp:spPr>
        <a:xfrm>
          <a:off x="0" y="0"/>
          <a:ext cx="6259327" cy="64688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400" b="1" kern="1200" dirty="0">
              <a:solidFill>
                <a:schemeClr val="tx1"/>
              </a:solidFill>
            </a:rPr>
            <a:t>RAM capacity increase on smartphone</a:t>
          </a:r>
          <a:endParaRPr lang="ko-KR" sz="2400" b="1" kern="1200" dirty="0">
            <a:solidFill>
              <a:schemeClr val="tx1"/>
            </a:solidFill>
          </a:endParaRPr>
        </a:p>
      </dsp:txBody>
      <dsp:txXfrm>
        <a:off x="31578" y="31578"/>
        <a:ext cx="6196171" cy="583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5D55B-0F8C-4351-952B-D988F0C2309B}">
      <dsp:nvSpPr>
        <dsp:cNvPr id="0" name=""/>
        <dsp:cNvSpPr/>
      </dsp:nvSpPr>
      <dsp:spPr>
        <a:xfrm>
          <a:off x="0" y="0"/>
          <a:ext cx="3319442" cy="767520"/>
        </a:xfrm>
        <a:prstGeom prst="round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 not kill processes</a:t>
          </a:r>
          <a:endParaRPr lang="ko-KR" sz="20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467" y="37467"/>
        <a:ext cx="3244508" cy="692586"/>
      </dsp:txXfrm>
    </dsp:sp>
    <dsp:sp modelId="{04E9B244-20E6-41EC-A9D3-1F62547A9B9A}">
      <dsp:nvSpPr>
        <dsp:cNvPr id="0" name=""/>
        <dsp:cNvSpPr/>
      </dsp:nvSpPr>
      <dsp:spPr>
        <a:xfrm>
          <a:off x="0" y="781272"/>
          <a:ext cx="3319442" cy="678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392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ko-KR" sz="16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ko-KR" altLang="en-US" sz="13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778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ko-KR" altLang="en-US" sz="13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781272"/>
        <a:ext cx="3319442" cy="678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035110-D4CF-48E3-9167-7F4E21D3AFA6}">
      <dsp:nvSpPr>
        <dsp:cNvPr id="0" name=""/>
        <dsp:cNvSpPr/>
      </dsp:nvSpPr>
      <dsp:spPr>
        <a:xfrm>
          <a:off x="0" y="7149"/>
          <a:ext cx="3319442" cy="823680"/>
        </a:xfrm>
        <a:prstGeom prst="roundRect">
          <a:avLst/>
        </a:prstGeom>
        <a:solidFill>
          <a:schemeClr val="bg1">
            <a:lumMod val="6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0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Do kill</a:t>
          </a:r>
          <a:r>
            <a:rPr lang="en-US" sz="20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processes</a:t>
          </a:r>
          <a:endParaRPr lang="ko-KR" altLang="en-US" sz="1300" b="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209" y="47358"/>
        <a:ext cx="3239024" cy="7432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DB93A-8D09-4108-BC5E-671B4E33BF0F}">
      <dsp:nvSpPr>
        <dsp:cNvPr id="0" name=""/>
        <dsp:cNvSpPr/>
      </dsp:nvSpPr>
      <dsp:spPr>
        <a:xfrm>
          <a:off x="0" y="0"/>
          <a:ext cx="9773284" cy="468000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chemeClr val="tx1"/>
              </a:solidFill>
            </a:rPr>
            <a:t>Note</a:t>
          </a:r>
          <a:r>
            <a:rPr lang="en-US" sz="1800" kern="1200" dirty="0">
              <a:solidFill>
                <a:schemeClr val="tx1"/>
              </a:solidFill>
            </a:rPr>
            <a:t>: Numerous symbols contained within SO files are </a:t>
          </a:r>
          <a:r>
            <a:rPr lang="en-US" sz="1800" kern="1200" dirty="0">
              <a:solidFill>
                <a:schemeClr val="accent2"/>
              </a:solidFill>
            </a:rPr>
            <a:t>never accessed by another App</a:t>
          </a:r>
          <a:endParaRPr lang="ko-KR" sz="1800" kern="1200" dirty="0">
            <a:solidFill>
              <a:schemeClr val="accent2"/>
            </a:solidFill>
          </a:endParaRPr>
        </a:p>
      </dsp:txBody>
      <dsp:txXfrm>
        <a:off x="22846" y="22846"/>
        <a:ext cx="9727592" cy="4223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80FC6339-56F2-D24E-8A57-3E4E1E8EC2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sz="1200" b="0">
                <a:solidFill>
                  <a:schemeClr val="tx1"/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F928D09-47BB-A943-8CB8-E98984C52E6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sz="1200" b="0">
                <a:solidFill>
                  <a:schemeClr val="tx1"/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6500" name="Rectangle 4">
            <a:extLst>
              <a:ext uri="{FF2B5EF4-FFF2-40B4-BE49-F238E27FC236}">
                <a16:creationId xmlns:a16="http://schemas.microsoft.com/office/drawing/2014/main" id="{BB7E3CE4-1C88-B744-BFBD-E44B5D1F398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sz="1200" b="0">
                <a:solidFill>
                  <a:schemeClr val="tx1"/>
                </a:solidFill>
                <a:latin typeface="Times New Roman" pitchFamily="18" charset="0"/>
                <a:ea typeface="Arial Unicode MS" pitchFamily="50" charset="-127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07BE70C9-EB54-0F4F-AED7-7922E6A1F37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solidFill>
                  <a:schemeClr val="tx1"/>
                </a:solidFill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3DBA8F83-985C-5546-877F-5AA95FE86C3C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7EE025E7-43DF-044C-ADE6-11AD61A658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20000"/>
              </a:spcBef>
              <a:buFontTx/>
              <a:buChar char="•"/>
              <a:defRPr sz="1200">
                <a:latin typeface="Arial" pitchFamily="34" charset="0"/>
                <a:ea typeface="Arial Unicode MS" pitchFamily="50" charset="-127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E6C47D39-C224-9142-BFA7-629DEF3343A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29050" y="0"/>
            <a:ext cx="294640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spcBef>
                <a:spcPct val="20000"/>
              </a:spcBef>
              <a:buFontTx/>
              <a:buChar char="•"/>
              <a:defRPr sz="1200">
                <a:latin typeface="Arial" pitchFamily="34" charset="0"/>
                <a:ea typeface="Arial Unicode MS" pitchFamily="50" charset="-127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D277C963-C6B7-844A-9CB8-D24C51B9AF6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0325" y="731838"/>
            <a:ext cx="66548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E7DF3C21-1CCD-8942-82B6-ABD6E199F98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4238" y="4719638"/>
            <a:ext cx="5006975" cy="4475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 dirty="0"/>
              <a:t>Click to edit Master text styles</a:t>
            </a:r>
          </a:p>
          <a:p>
            <a:pPr lvl="1"/>
            <a:r>
              <a:rPr lang="en-US" altLang="ja-JP" noProof="0" dirty="0"/>
              <a:t>Second level</a:t>
            </a:r>
          </a:p>
          <a:p>
            <a:pPr lvl="2"/>
            <a:r>
              <a:rPr lang="en-US" altLang="ja-JP" noProof="0" dirty="0"/>
              <a:t>Third level</a:t>
            </a:r>
          </a:p>
          <a:p>
            <a:pPr lvl="3"/>
            <a:r>
              <a:rPr lang="en-US" altLang="ja-JP" noProof="0" dirty="0"/>
              <a:t>Fourth level</a:t>
            </a:r>
          </a:p>
          <a:p>
            <a:pPr lvl="4"/>
            <a:r>
              <a:rPr lang="en-US" altLang="ja-JP" noProof="0" dirty="0"/>
              <a:t>Fifth level</a:t>
            </a:r>
          </a:p>
        </p:txBody>
      </p:sp>
      <p:sp>
        <p:nvSpPr>
          <p:cNvPr id="62470" name="Rectangle 6">
            <a:extLst>
              <a:ext uri="{FF2B5EF4-FFF2-40B4-BE49-F238E27FC236}">
                <a16:creationId xmlns:a16="http://schemas.microsoft.com/office/drawing/2014/main" id="{B29F53A0-11A7-444C-8416-59B7915EA65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7688"/>
            <a:ext cx="294640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spcBef>
                <a:spcPct val="20000"/>
              </a:spcBef>
              <a:buFontTx/>
              <a:buChar char="•"/>
              <a:defRPr sz="1200">
                <a:latin typeface="Arial" pitchFamily="34" charset="0"/>
                <a:ea typeface="Arial Unicode MS" pitchFamily="50" charset="-127"/>
                <a:cs typeface="Arial Unicode MS" pitchFamily="50" charset="-127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5F89DF51-ADD8-D240-9C7D-B851336860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9050" y="9437688"/>
            <a:ext cx="2946400" cy="4889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2144" tIns="46072" rIns="92144" bIns="46072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FontTx/>
              <a:buChar char="•"/>
              <a:defRPr sz="1200"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8C8B64A6-5087-F24C-BA1F-691E2CE90828}" type="slidenum">
              <a:rPr lang="ja-JP" altLang="en-US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accent2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CB6A86D4-645B-E545-B973-88F9683B5D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60325" y="731838"/>
            <a:ext cx="6654800" cy="3743325"/>
          </a:xfrm>
          <a:ln/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8775FA1D-1AF6-3D4C-BD2E-31BABCDDA3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9000"/>
              </a:lnSpc>
            </a:pPr>
            <a:endParaRPr lang="en-US" altLang="ko-KR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17214F8F-D514-9541-9219-1047E0DFE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1pPr>
            <a:lvl2pPr marL="742950" indent="-285750">
              <a:defRPr sz="24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2pPr>
            <a:lvl3pPr marL="11430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3pPr>
            <a:lvl4pPr marL="16002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4pPr>
            <a:lvl5pPr marL="2057400" indent="-228600">
              <a:defRPr sz="24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ea typeface="굴림" panose="020B0600000101010101" pitchFamily="34" charset="-127"/>
              </a:defRPr>
            </a:lvl9pPr>
          </a:lstStyle>
          <a:p>
            <a:fld id="{97FC62FB-9F3A-6249-B355-3CC43A0874CE}" type="slidenum">
              <a:rPr lang="ja-JP" altLang="en-US" sz="1200">
                <a:ea typeface="Arial Unicode MS" panose="020B0604020202020204" pitchFamily="34" charset="-128"/>
              </a:rPr>
              <a:pPr/>
              <a:t>1</a:t>
            </a:fld>
            <a:endParaRPr lang="en-US" altLang="ja-JP" sz="1200"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328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1E0-822B-475A-84B3-BA252923B6D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86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11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97863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11466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63714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14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0274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670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95294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17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076416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2193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34988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4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801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B64A6-5087-F24C-BA1F-691E2CE90828}" type="slidenum">
              <a:rPr lang="ja-JP" altLang="en-US" smtClean="0"/>
              <a:pPr/>
              <a:t>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0447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1E0-822B-475A-84B3-BA252923B6D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57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1E0-822B-475A-84B3-BA252923B6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887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1E0-822B-475A-84B3-BA252923B6D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38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7541E0-822B-475A-84B3-BA252923B6D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0606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FC3B8BD-E7DD-9644-9A4A-B52BFCACF41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859362-3689-5648-8151-7C4CD3296F48}" type="slidenum">
              <a:rPr lang="ja-JP" altLang="en-US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4828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51941"/>
            <a:ext cx="12192000" cy="762000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5400" y="1397000"/>
            <a:ext cx="10801200" cy="488394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A123BF0-0982-9E4B-84A7-5EDB7A83B86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4C3BD9-D6F2-7440-A206-3FB7803369F6}" type="slidenum">
              <a:rPr lang="ja-JP" altLang="en-US" smtClean="0"/>
              <a:pPr/>
              <a:t>‹#›</a:t>
            </a:fld>
            <a:endParaRPr lang="en-US" altLang="ja-JP" dirty="0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09E0734C-44E8-9B4C-84FA-CAE2F7BF099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204912"/>
            <a:ext cx="12192000" cy="889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9pPr>
          </a:lstStyle>
          <a:p>
            <a:pPr>
              <a:defRPr/>
            </a:pP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890992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83155C2-AB5B-7442-A739-762BBF204BB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301728-AF77-E643-BBC2-7A45F38B80DF}" type="slidenum">
              <a:rPr lang="ja-JP" altLang="en-US" smtClean="0"/>
              <a:pPr/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091695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8984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950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6F5C82A-C372-5F43-822F-D5B7DE8103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219075"/>
            <a:ext cx="1219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A54E9D5-7214-274D-BF3F-EE0C87C1EC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196975"/>
            <a:ext cx="10363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/>
              <a:t>Click to edit Master text styles</a:t>
            </a:r>
          </a:p>
          <a:p>
            <a:pPr lvl="1"/>
            <a:r>
              <a:rPr lang="en-US" altLang="ja-JP" dirty="0"/>
              <a:t>Second level</a:t>
            </a:r>
          </a:p>
          <a:p>
            <a:pPr lvl="2"/>
            <a:r>
              <a:rPr lang="en-US" altLang="ja-JP" dirty="0"/>
              <a:t>Third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699DA5-57A5-814A-BD36-6CB2DC63DAF3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2285" y="6381750"/>
            <a:ext cx="10367433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800" b="0">
                <a:solidFill>
                  <a:schemeClr val="tx1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fld id="{E7FB9648-60E3-D944-9427-5658251C311E}" type="slidenum">
              <a:rPr lang="ja-JP" altLang="en-US" smtClean="0"/>
              <a:pPr/>
              <a:t>‹#›</a:t>
            </a:fld>
            <a:endParaRPr lang="en-US" altLang="ja-JP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b="1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4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microsoft.com/office/2007/relationships/hdphoto" Target="../media/hdphoto1.wdp"/><Relationship Id="rId5" Type="http://schemas.openxmlformats.org/officeDocument/2006/relationships/diagramLayout" Target="../diagrams/layout1.xml"/><Relationship Id="rId1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diagramColors" Target="../diagrams/colors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3.png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2.xml"/><Relationship Id="rId15" Type="http://schemas.openxmlformats.org/officeDocument/2006/relationships/diagramData" Target="../diagrams/data3.xml"/><Relationship Id="rId10" Type="http://schemas.openxmlformats.org/officeDocument/2006/relationships/image" Target="../media/image11.png"/><Relationship Id="rId19" Type="http://schemas.microsoft.com/office/2007/relationships/diagramDrawing" Target="../diagrams/drawing3.xml"/><Relationship Id="rId4" Type="http://schemas.openxmlformats.org/officeDocument/2006/relationships/diagramLayout" Target="../diagrams/layout2.xml"/><Relationship Id="rId9" Type="http://schemas.microsoft.com/office/2007/relationships/hdphoto" Target="../media/hdphoto2.wdp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09296959-4EFB-4B40-B6EE-1885A090B46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79376" y="2762870"/>
            <a:ext cx="11233248" cy="1332260"/>
          </a:xfrm>
        </p:spPr>
        <p:txBody>
          <a:bodyPr vert="horz" wrap="square" lIns="93600" tIns="45720" rIns="93600" bIns="45720" numCol="1" anchor="ctr" anchorCtr="0" compatLnSpc="1">
            <a:prstTxWarp prst="textNoShape">
              <a:avLst/>
            </a:prstTxWarp>
          </a:bodyPr>
          <a:lstStyle/>
          <a:p>
            <a:pPr algn="l">
              <a:lnSpc>
                <a:spcPct val="90000"/>
              </a:lnSpc>
            </a:pPr>
            <a:r>
              <a:rPr lang="en-US" sz="3600" dirty="0"/>
              <a:t>SWAM: </a:t>
            </a:r>
            <a:r>
              <a:rPr lang="en-US" sz="3600" b="0" dirty="0"/>
              <a:t>Revisiting </a:t>
            </a:r>
            <a:r>
              <a:rPr lang="en-US" sz="3600" b="0" dirty="0">
                <a:solidFill>
                  <a:srgbClr val="FF0000"/>
                </a:solidFill>
              </a:rPr>
              <a:t>Swa</a:t>
            </a:r>
            <a:r>
              <a:rPr lang="en-US" sz="3600" b="0" dirty="0"/>
              <a:t>p and OO</a:t>
            </a:r>
            <a:r>
              <a:rPr lang="en-US" sz="3600" b="0" dirty="0">
                <a:solidFill>
                  <a:srgbClr val="FF0000"/>
                </a:solidFill>
              </a:rPr>
              <a:t>M</a:t>
            </a:r>
            <a:r>
              <a:rPr lang="en-US" sz="3600" b="0" dirty="0"/>
              <a:t>K for Improving Application Responsiveness on Mobile Devices</a:t>
            </a:r>
            <a:endParaRPr lang="ja-JP" altLang="en-US" sz="3600" b="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B764C0-D034-5C29-C9FC-34BA52B53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95130"/>
            <a:ext cx="12192000" cy="889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굴림" charset="-127"/>
              </a:defRPr>
            </a:lvl9pPr>
          </a:lstStyle>
          <a:p>
            <a:pPr>
              <a:defRPr/>
            </a:pPr>
            <a:endParaRPr lang="ko-KR" altLang="en-US" sz="240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50878C6-C024-9A0A-61E6-E4857DD99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28" y="4869160"/>
            <a:ext cx="10233524" cy="131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600" tIns="45720" rIns="9360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ja-JP" sz="1800" b="0" kern="0" dirty="0"/>
              <a:t>Oct-05-2023</a:t>
            </a:r>
          </a:p>
          <a:p>
            <a:pPr>
              <a:lnSpc>
                <a:spcPct val="90000"/>
              </a:lnSpc>
            </a:pPr>
            <a:endParaRPr lang="en-US" altLang="ja-JP" sz="1800" b="0" kern="0" dirty="0"/>
          </a:p>
          <a:p>
            <a:pPr>
              <a:lnSpc>
                <a:spcPct val="90000"/>
              </a:lnSpc>
            </a:pPr>
            <a:endParaRPr lang="en-US" altLang="ja-JP" sz="1800" b="0" kern="0" dirty="0"/>
          </a:p>
          <a:p>
            <a:pPr>
              <a:lnSpc>
                <a:spcPct val="90000"/>
              </a:lnSpc>
            </a:pPr>
            <a:endParaRPr lang="en-US" altLang="ja-JP" sz="1800" b="0" kern="0" dirty="0"/>
          </a:p>
          <a:p>
            <a:pPr>
              <a:lnSpc>
                <a:spcPct val="90000"/>
              </a:lnSpc>
            </a:pPr>
            <a:r>
              <a:rPr lang="en-US" altLang="ko-KR" sz="1800" u="sng" kern="0" dirty="0"/>
              <a:t>Geunsik Lim</a:t>
            </a:r>
            <a:r>
              <a:rPr lang="en-US" altLang="ko-KR" sz="1800" b="0" kern="0" dirty="0"/>
              <a:t>, </a:t>
            </a:r>
            <a:r>
              <a:rPr lang="en-US" altLang="ko-KR" sz="1800" b="0" kern="0" dirty="0" err="1"/>
              <a:t>Donghyun</a:t>
            </a:r>
            <a:r>
              <a:rPr lang="en-US" altLang="ko-KR" sz="1800" b="0" kern="0" dirty="0"/>
              <a:t> Kang, </a:t>
            </a:r>
            <a:r>
              <a:rPr lang="en-US" altLang="ko-KR" sz="1800" b="0" kern="0" dirty="0" err="1"/>
              <a:t>MyungJoo</a:t>
            </a:r>
            <a:r>
              <a:rPr lang="en-US" altLang="ko-KR" sz="1800" b="0" kern="0" dirty="0"/>
              <a:t> Ham, and Young </a:t>
            </a:r>
            <a:r>
              <a:rPr lang="en-US" altLang="ko-KR" sz="1800" b="0" kern="0" dirty="0" err="1"/>
              <a:t>Ik</a:t>
            </a:r>
            <a:r>
              <a:rPr lang="en-US" altLang="ko-KR" sz="1800" b="0" kern="0" dirty="0"/>
              <a:t> </a:t>
            </a:r>
            <a:r>
              <a:rPr lang="en-US" altLang="ko-KR" sz="1800" b="0" kern="0" dirty="0" err="1"/>
              <a:t>Eom</a:t>
            </a:r>
            <a:endParaRPr lang="en-US" altLang="ja-JP" sz="1800" b="0" kern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787B7-31B5-4ED2-8D46-01C167CF7021}"/>
              </a:ext>
            </a:extLst>
          </p:cNvPr>
          <p:cNvSpPr txBox="1"/>
          <p:nvPr/>
        </p:nvSpPr>
        <p:spPr>
          <a:xfrm>
            <a:off x="0" y="3626"/>
            <a:ext cx="12192000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8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MobiCom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2023 </a:t>
            </a:r>
          </a:p>
          <a:p>
            <a:pPr algn="ctr" fontAlgn="base"/>
            <a:r>
              <a:rPr lang="en-US" altLang="ko-KR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(The 29th Annual International Conference On </a:t>
            </a:r>
            <a:r>
              <a:rPr lang="en-US" altLang="ko-KR" sz="1800" b="1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Mobi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 </a:t>
            </a:r>
            <a:r>
              <a:rPr lang="en-US" altLang="ko-KR" sz="1800" b="1" i="0" u="sng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</a:t>
            </a:r>
            <a:r>
              <a:rPr lang="en-US" altLang="ko-KR" sz="1800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puting And Networking)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16A5145-75F3-4C0C-A9E7-A63991BA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9" y="249777"/>
            <a:ext cx="884883" cy="800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C4B5005-1E9A-4724-AF28-374B1A7A1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37" y="259337"/>
            <a:ext cx="884883" cy="8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2AE270-EA64-4387-A495-3884D57093A3}"/>
              </a:ext>
            </a:extLst>
          </p:cNvPr>
          <p:cNvSpPr txBox="1"/>
          <p:nvPr/>
        </p:nvSpPr>
        <p:spPr>
          <a:xfrm>
            <a:off x="482788" y="2568645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Session 21: Smartphone Apps &amp; Platforms</a:t>
            </a:r>
            <a:endParaRPr lang="ko-KR" altLang="en-US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88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7DEE872-E2FF-45DB-8F78-039E1245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6" y="2077563"/>
            <a:ext cx="6549120" cy="36931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kern="0" dirty="0">
                <a:cs typeface="Arial" panose="020B0604020202020204" pitchFamily="34" charset="0"/>
              </a:rPr>
              <a:t>SWAM</a:t>
            </a:r>
            <a:r>
              <a:rPr lang="en-US" altLang="ko-KR" dirty="0">
                <a:cs typeface="Arial" panose="020B0604020202020204" pitchFamily="34" charset="0"/>
              </a:rPr>
              <a:t>: </a:t>
            </a:r>
            <a:r>
              <a:rPr lang="en-US" altLang="ko-KR" sz="4000" dirty="0"/>
              <a:t>EOOM Killer</a:t>
            </a:r>
            <a:endParaRPr lang="ko-KR" altLang="en-US" sz="4000" dirty="0"/>
          </a:p>
        </p:txBody>
      </p:sp>
      <p:sp>
        <p:nvSpPr>
          <p:cNvPr id="6" name="직사각형 5"/>
          <p:cNvSpPr/>
          <p:nvPr/>
        </p:nvSpPr>
        <p:spPr>
          <a:xfrm>
            <a:off x="3536031" y="2060848"/>
            <a:ext cx="3292245" cy="1596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5468" y="2227064"/>
            <a:ext cx="4960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0" dirty="0">
                <a:latin typeface="+mj-lt"/>
                <a:ea typeface="맑은 고딕" panose="020B0503020000020004" pitchFamily="50" charset="-127"/>
              </a:rPr>
              <a:t>Same function as OOMK</a:t>
            </a:r>
          </a:p>
          <a:p>
            <a:endParaRPr lang="en-US" altLang="ko-KR" b="0" dirty="0">
              <a:latin typeface="+mj-lt"/>
              <a:ea typeface="맑은 고딕" panose="020B0503020000020004" pitchFamily="50" charset="-127"/>
            </a:endParaRPr>
          </a:p>
          <a:p>
            <a:r>
              <a:rPr lang="en-US" altLang="ko-KR" b="0" dirty="0">
                <a:latin typeface="+mj-lt"/>
                <a:ea typeface="맑은 고딕" panose="020B0503020000020004" pitchFamily="50" charset="-127"/>
              </a:rPr>
              <a:t>However, using the information of Android App-F/W, Victim with less user impact was found</a:t>
            </a:r>
          </a:p>
          <a:p>
            <a:r>
              <a:rPr lang="en-US" altLang="ko-KR" sz="1800" b="0" dirty="0"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   (1)</a:t>
            </a:r>
            <a:r>
              <a:rPr lang="ko-KR" altLang="en-US" sz="1800" b="0" dirty="0"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latin typeface="+mj-lt"/>
                <a:ea typeface="맑은 고딕" panose="020B0503020000020004" pitchFamily="50" charset="-127"/>
              </a:rPr>
              <a:t>So-Symbol lookup </a:t>
            </a:r>
            <a:r>
              <a:rPr lang="en-US" altLang="ko-KR" sz="1800" b="0" dirty="0">
                <a:latin typeface="+mj-lt"/>
                <a:ea typeface="맑은 고딕" panose="020B0503020000020004" pitchFamily="50" charset="-127"/>
              </a:rPr>
              <a:t>burden prediction</a:t>
            </a:r>
          </a:p>
          <a:p>
            <a:r>
              <a:rPr lang="en-US" altLang="ko-KR" sz="1800" b="0" dirty="0"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  </a:t>
            </a:r>
            <a:r>
              <a:rPr lang="en-US" altLang="ko-KR" sz="1800" b="0" dirty="0">
                <a:latin typeface="+mj-lt"/>
                <a:ea typeface="맑은 고딕" panose="020B0503020000020004" pitchFamily="50" charset="-127"/>
              </a:rPr>
              <a:t> (2)</a:t>
            </a:r>
            <a:r>
              <a:rPr lang="ko-KR" altLang="en-US" sz="1800" b="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+mj-lt"/>
                <a:ea typeface="맑은 고딕" panose="020B0503020000020004" pitchFamily="50" charset="-127"/>
              </a:rPr>
              <a:t>XML-UI burden </a:t>
            </a:r>
            <a:r>
              <a:rPr lang="en-US" altLang="ko-KR" sz="1800" b="0" dirty="0">
                <a:latin typeface="+mj-lt"/>
                <a:ea typeface="맑은 고딕" panose="020B0503020000020004" pitchFamily="50" charset="-127"/>
              </a:rPr>
              <a:t>estimation</a:t>
            </a:r>
            <a:endParaRPr lang="ko-KR" altLang="en-US" sz="1800" b="0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E9D1B3E3-5685-47C8-9DC2-CF4FC7B850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2285" y="6381750"/>
            <a:ext cx="10367433" cy="32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09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40"/>
    </mc:Choice>
    <mc:Fallback xmlns="">
      <p:transition spd="slow" advTm="286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A6A7C791-915F-CE49-AF8C-2D98DC463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algn="l"/>
            <a:r>
              <a:rPr lang="en-US" dirty="0">
                <a:cs typeface="Arial" panose="020B0604020202020204" pitchFamily="34" charset="0"/>
              </a:rPr>
              <a:t>Evaluation Environment</a:t>
            </a:r>
            <a:endParaRPr lang="en-KR" dirty="0">
              <a:cs typeface="Arial" panose="020B0604020202020204" pitchFamily="34" charset="0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D4B8B4D-A3AB-4C41-858C-D95BA217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17" y="1512244"/>
            <a:ext cx="10711249" cy="4351338"/>
          </a:xfrm>
        </p:spPr>
        <p:txBody>
          <a:bodyPr/>
          <a:lstStyle/>
          <a:p>
            <a:r>
              <a:rPr lang="en-US" altLang="ko-KR" sz="2400" b="0" dirty="0"/>
              <a:t>Google Pixel 6 (AOSP 12, 128GB </a:t>
            </a:r>
            <a:r>
              <a:rPr lang="en-US" altLang="ko-KR" sz="2400" b="0" dirty="0" err="1"/>
              <a:t>eUFS</a:t>
            </a:r>
            <a:r>
              <a:rPr lang="en-US" altLang="ko-KR" sz="2400" b="0" dirty="0"/>
              <a:t> 3.1)</a:t>
            </a:r>
          </a:p>
          <a:p>
            <a:pPr lvl="1"/>
            <a:r>
              <a:rPr lang="en-US" altLang="ko-KR" sz="2000" b="0" dirty="0"/>
              <a:t>“</a:t>
            </a:r>
            <a:r>
              <a:rPr lang="en-US" altLang="ko-KR" sz="2000" dirty="0"/>
              <a:t>High-end</a:t>
            </a:r>
            <a:r>
              <a:rPr lang="en-US" altLang="ko-KR" sz="2000" b="0" dirty="0"/>
              <a:t>” (</a:t>
            </a:r>
            <a:r>
              <a:rPr lang="en-US" altLang="ko-KR" sz="2000" b="0" i="1" dirty="0"/>
              <a:t>Flagship</a:t>
            </a:r>
            <a:r>
              <a:rPr lang="en-US" altLang="ko-KR" sz="2000" b="0" dirty="0"/>
              <a:t>): use as it is (8-cores, 8GB RAM)</a:t>
            </a:r>
          </a:p>
          <a:p>
            <a:pPr lvl="2"/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</a:rPr>
              <a:t>ZRAM: 1GB / NAND-Swap: 3GB</a:t>
            </a:r>
            <a:endParaRPr lang="en-US" altLang="ko-KR" sz="1800" b="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ko-KR" sz="2000" b="0" dirty="0"/>
              <a:t>“</a:t>
            </a:r>
            <a:r>
              <a:rPr lang="en-US" altLang="ko-KR" sz="2000" dirty="0"/>
              <a:t>Low-end</a:t>
            </a:r>
            <a:r>
              <a:rPr lang="en-US" altLang="ko-KR" sz="2000" b="0" dirty="0"/>
              <a:t>” (</a:t>
            </a:r>
            <a:r>
              <a:rPr lang="en-US" altLang="ko-KR" sz="2000" b="0" i="1" dirty="0"/>
              <a:t>Emulated</a:t>
            </a:r>
            <a:r>
              <a:rPr lang="en-US" altLang="ko-KR" sz="2000" b="0" dirty="0"/>
              <a:t>): limit to (4-cores, 4GB RAM)</a:t>
            </a:r>
          </a:p>
          <a:p>
            <a:pPr lvl="2"/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</a:rPr>
              <a:t>ZRAM: 512MB / NAND-Swap: 2GB</a:t>
            </a:r>
            <a:endParaRPr lang="en-US" altLang="ko-KR" sz="1800" b="0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endParaRPr lang="en-US" altLang="ko-KR" sz="1800" b="0" dirty="0"/>
          </a:p>
          <a:p>
            <a:pPr lvl="2"/>
            <a:endParaRPr lang="en-US" altLang="ko-KR" sz="1800" b="0" dirty="0"/>
          </a:p>
          <a:p>
            <a:r>
              <a:rPr lang="en-US" altLang="ko-KR" sz="2400" b="0" dirty="0"/>
              <a:t>15 foreground apps evaluated </a:t>
            </a:r>
          </a:p>
          <a:p>
            <a:pPr lvl="1"/>
            <a:r>
              <a:rPr lang="en-US" altLang="ko-KR" sz="2000" b="0" dirty="0"/>
              <a:t>Automated </a:t>
            </a:r>
            <a:r>
              <a:rPr lang="en-US" altLang="ko-KR" sz="2000" b="0" dirty="0" err="1"/>
              <a:t>tst</a:t>
            </a:r>
            <a:r>
              <a:rPr lang="en-US" altLang="ko-KR" sz="2000" b="0" dirty="0"/>
              <a:t> for </a:t>
            </a:r>
            <a:r>
              <a:rPr lang="en-US" altLang="ko-KR" sz="2000" b="0" u="sng" dirty="0"/>
              <a:t>1.5 hours </a:t>
            </a:r>
          </a:p>
          <a:p>
            <a:pPr lvl="1"/>
            <a:r>
              <a:rPr lang="en-US" altLang="ko-KR" sz="2000" b="0" dirty="0"/>
              <a:t>25 background apps</a:t>
            </a:r>
          </a:p>
          <a:p>
            <a:r>
              <a:rPr lang="en-US" altLang="ko-KR" sz="2400" b="0" dirty="0"/>
              <a:t>Reboot &amp; leave 30 days (1month)</a:t>
            </a:r>
          </a:p>
          <a:p>
            <a:endParaRPr lang="ko-KR" altLang="en-US" sz="2400" b="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E70D868-E301-49C4-BC2B-3D100E822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138" y="2564637"/>
            <a:ext cx="694865" cy="6371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2" descr="Image result for too many apps in mobile">
            <a:extLst>
              <a:ext uri="{FF2B5EF4-FFF2-40B4-BE49-F238E27FC236}">
                <a16:creationId xmlns:a16="http://schemas.microsoft.com/office/drawing/2014/main" id="{68022579-4412-47CD-8197-6DEA918D4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003" y="1412776"/>
            <a:ext cx="1925972" cy="179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F14AAB65-187A-4CA7-9797-E7DE76DA4768}"/>
              </a:ext>
            </a:extLst>
          </p:cNvPr>
          <p:cNvGrpSpPr/>
          <p:nvPr/>
        </p:nvGrpSpPr>
        <p:grpSpPr>
          <a:xfrm>
            <a:off x="6041627" y="3392017"/>
            <a:ext cx="5743005" cy="2413247"/>
            <a:chOff x="6041627" y="3356992"/>
            <a:chExt cx="5743005" cy="241324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300656-23F0-4B7F-9A95-A70D28F3D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1627" y="3356992"/>
              <a:ext cx="5743005" cy="2413247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7F4F4DD-6BE4-435A-B136-3DDAA3AACBDD}"/>
                </a:ext>
              </a:extLst>
            </p:cNvPr>
            <p:cNvSpPr/>
            <p:nvPr/>
          </p:nvSpPr>
          <p:spPr bwMode="auto">
            <a:xfrm>
              <a:off x="11181164" y="3782467"/>
              <a:ext cx="288032" cy="237626"/>
            </a:xfrm>
            <a:prstGeom prst="rect">
              <a:avLst/>
            </a:prstGeom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>
                <a:solidFill>
                  <a:schemeClr val="tx2"/>
                </a:solidFill>
                <a:latin typeface="Arial" pitchFamily="34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9184653-7EBA-4065-8305-AD1E2782227C}"/>
                </a:ext>
              </a:extLst>
            </p:cNvPr>
            <p:cNvSpPr/>
            <p:nvPr/>
          </p:nvSpPr>
          <p:spPr bwMode="auto">
            <a:xfrm>
              <a:off x="8863062" y="3777600"/>
              <a:ext cx="288032" cy="237626"/>
            </a:xfrm>
            <a:prstGeom prst="rect">
              <a:avLst/>
            </a:prstGeom>
            <a:ln w="19050">
              <a:noFill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>
                <a:solidFill>
                  <a:schemeClr val="tx2"/>
                </a:solidFill>
                <a:latin typeface="Arial" pitchFamily="34" charset="0"/>
              </a:endParaRPr>
            </a:p>
          </p:txBody>
        </p:sp>
      </p:grpSp>
      <p:sp>
        <p:nvSpPr>
          <p:cNvPr id="12" name="슬라이드 번호 개체 틀 3">
            <a:extLst>
              <a:ext uri="{FF2B5EF4-FFF2-40B4-BE49-F238E27FC236}">
                <a16:creationId xmlns:a16="http://schemas.microsoft.com/office/drawing/2014/main" id="{0EA4E7AA-2725-4BA0-8244-763DFAFF16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2285" y="6381750"/>
            <a:ext cx="10367433" cy="32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4608C67-CA5E-485D-98E8-2B0C18E7B62B}"/>
              </a:ext>
            </a:extLst>
          </p:cNvPr>
          <p:cNvCxnSpPr>
            <a:cxnSpLocks/>
          </p:cNvCxnSpPr>
          <p:nvPr/>
        </p:nvCxnSpPr>
        <p:spPr>
          <a:xfrm flipH="1" flipV="1">
            <a:off x="4943872" y="4293096"/>
            <a:ext cx="888950" cy="55511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왼쪽 중괄호 3">
            <a:extLst>
              <a:ext uri="{FF2B5EF4-FFF2-40B4-BE49-F238E27FC236}">
                <a16:creationId xmlns:a16="http://schemas.microsoft.com/office/drawing/2014/main" id="{3436A3E3-AC2C-42B6-9BFB-FB38BD27CACA}"/>
              </a:ext>
            </a:extLst>
          </p:cNvPr>
          <p:cNvSpPr/>
          <p:nvPr/>
        </p:nvSpPr>
        <p:spPr bwMode="auto">
          <a:xfrm>
            <a:off x="5832821" y="4129480"/>
            <a:ext cx="122008" cy="1437458"/>
          </a:xfrm>
          <a:prstGeom prst="leftBrace">
            <a:avLst/>
          </a:prstGeom>
          <a:ln w="19050">
            <a:solidFill>
              <a:schemeClr val="bg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79D4D-E7B1-4A7C-A1F7-26CE063571EF}"/>
              </a:ext>
            </a:extLst>
          </p:cNvPr>
          <p:cNvSpPr txBox="1"/>
          <p:nvPr/>
        </p:nvSpPr>
        <p:spPr>
          <a:xfrm>
            <a:off x="4231597" y="4300277"/>
            <a:ext cx="5752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/>
                </a:solidFill>
              </a:rPr>
              <a:t>*1)</a:t>
            </a:r>
            <a:endParaRPr lang="ko-KR" altLang="en-US" sz="1400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CA4ACC-F7C5-4982-8754-7AA72986270E}"/>
              </a:ext>
            </a:extLst>
          </p:cNvPr>
          <p:cNvSpPr txBox="1"/>
          <p:nvPr/>
        </p:nvSpPr>
        <p:spPr>
          <a:xfrm>
            <a:off x="383116" y="6132291"/>
            <a:ext cx="7729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>
                <a:solidFill>
                  <a:schemeClr val="bg2"/>
                </a:solidFill>
              </a:rPr>
              <a:t>*1) Source:</a:t>
            </a:r>
            <a:r>
              <a:rPr lang="ko-KR" altLang="en-US" sz="1400" b="0" dirty="0">
                <a:solidFill>
                  <a:schemeClr val="bg2"/>
                </a:solidFill>
              </a:rPr>
              <a:t> </a:t>
            </a:r>
            <a:r>
              <a:rPr lang="en-US" altLang="ko-KR" sz="1400" b="0" dirty="0">
                <a:solidFill>
                  <a:schemeClr val="bg2"/>
                </a:solidFill>
              </a:rPr>
              <a:t>SIMFORM,</a:t>
            </a:r>
            <a:r>
              <a:rPr lang="ko-KR" altLang="en-US" sz="1400" b="0" dirty="0">
                <a:solidFill>
                  <a:schemeClr val="bg2"/>
                </a:solidFill>
              </a:rPr>
              <a:t> </a:t>
            </a:r>
            <a:r>
              <a:rPr lang="en-US" altLang="ko-KR" sz="1400" b="0" dirty="0">
                <a:solidFill>
                  <a:schemeClr val="bg2"/>
                </a:solidFill>
              </a:rPr>
              <a:t>App</a:t>
            </a:r>
            <a:r>
              <a:rPr lang="ko-KR" altLang="en-US" sz="1400" b="0" dirty="0">
                <a:solidFill>
                  <a:schemeClr val="bg2"/>
                </a:solidFill>
              </a:rPr>
              <a:t> </a:t>
            </a:r>
            <a:r>
              <a:rPr lang="en-US" altLang="ko-KR" sz="1400" b="0" dirty="0">
                <a:solidFill>
                  <a:schemeClr val="bg2"/>
                </a:solidFill>
              </a:rPr>
              <a:t>Usage</a:t>
            </a:r>
            <a:r>
              <a:rPr lang="ko-KR" altLang="en-US" sz="1400" b="0" dirty="0">
                <a:solidFill>
                  <a:schemeClr val="bg2"/>
                </a:solidFill>
              </a:rPr>
              <a:t> </a:t>
            </a:r>
            <a:r>
              <a:rPr lang="en-US" altLang="ko-KR" sz="1400" b="0" dirty="0">
                <a:solidFill>
                  <a:schemeClr val="bg2"/>
                </a:solidFill>
              </a:rPr>
              <a:t>Statistics</a:t>
            </a:r>
            <a:r>
              <a:rPr lang="ko-KR" altLang="en-US" sz="1400" b="0" dirty="0">
                <a:solidFill>
                  <a:schemeClr val="bg2"/>
                </a:solidFill>
              </a:rPr>
              <a:t> </a:t>
            </a:r>
            <a:r>
              <a:rPr lang="en-US" altLang="ko-KR" sz="1400" b="0" dirty="0">
                <a:solidFill>
                  <a:schemeClr val="bg2"/>
                </a:solidFill>
              </a:rPr>
              <a:t>2021</a:t>
            </a:r>
            <a:r>
              <a:rPr lang="ko-KR" altLang="en-US" sz="1400" b="0" dirty="0">
                <a:solidFill>
                  <a:schemeClr val="bg2"/>
                </a:solidFill>
              </a:rPr>
              <a:t> </a:t>
            </a:r>
            <a:r>
              <a:rPr lang="en-US" altLang="ko-KR" sz="1400" b="0" dirty="0">
                <a:solidFill>
                  <a:schemeClr val="bg2"/>
                </a:solidFill>
              </a:rPr>
              <a:t>that</a:t>
            </a:r>
            <a:r>
              <a:rPr lang="ko-KR" altLang="en-US" sz="1400" b="0" dirty="0">
                <a:solidFill>
                  <a:schemeClr val="bg2"/>
                </a:solidFill>
              </a:rPr>
              <a:t> </a:t>
            </a:r>
            <a:r>
              <a:rPr lang="en-US" altLang="ko-KR" sz="1400" b="0" dirty="0">
                <a:solidFill>
                  <a:schemeClr val="bg2"/>
                </a:solidFill>
              </a:rPr>
              <a:t>will</a:t>
            </a:r>
            <a:r>
              <a:rPr lang="ko-KR" altLang="en-US" sz="1400" b="0" dirty="0">
                <a:solidFill>
                  <a:schemeClr val="bg2"/>
                </a:solidFill>
              </a:rPr>
              <a:t> </a:t>
            </a:r>
            <a:r>
              <a:rPr lang="en-US" altLang="ko-KR" sz="1400" b="0" dirty="0">
                <a:solidFill>
                  <a:schemeClr val="bg2"/>
                </a:solidFill>
              </a:rPr>
              <a:t>Surprise</a:t>
            </a:r>
            <a:r>
              <a:rPr lang="ko-KR" altLang="en-US" sz="1400" b="0" dirty="0">
                <a:solidFill>
                  <a:schemeClr val="bg2"/>
                </a:solidFill>
              </a:rPr>
              <a:t> </a:t>
            </a:r>
            <a:r>
              <a:rPr lang="en-US" altLang="ko-KR" sz="1400" b="0" dirty="0">
                <a:solidFill>
                  <a:schemeClr val="bg2"/>
                </a:solidFill>
              </a:rPr>
              <a:t>You, 2022</a:t>
            </a:r>
            <a:endParaRPr lang="ko-KR" altLang="en-US" sz="14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84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A6A7C791-915F-CE49-AF8C-2D98DC463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algn="l"/>
            <a:r>
              <a:rPr lang="en-US" altLang="ko-KR" dirty="0">
                <a:latin typeface="+mj-lt"/>
                <a:cs typeface="Arial" panose="020B0604020202020204" pitchFamily="34" charset="0"/>
              </a:rPr>
              <a:t>Evaluation: # of</a:t>
            </a:r>
            <a:r>
              <a:rPr lang="ko-KR" altLang="en-US" dirty="0"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+mj-lt"/>
                <a:cs typeface="Arial" panose="020B0604020202020204" pitchFamily="34" charset="0"/>
              </a:rPr>
              <a:t>killed apps</a:t>
            </a:r>
            <a:endParaRPr lang="en-KR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146" name="슬라이드 번호 개체 틀 3">
            <a:extLst>
              <a:ext uri="{FF2B5EF4-FFF2-40B4-BE49-F238E27FC236}">
                <a16:creationId xmlns:a16="http://schemas.microsoft.com/office/drawing/2014/main" id="{2D03568D-1CF9-B745-8297-968CE2283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696FA9-04ED-46C1-AC3A-B6F7B280E930}"/>
              </a:ext>
            </a:extLst>
          </p:cNvPr>
          <p:cNvSpPr txBox="1"/>
          <p:nvPr/>
        </p:nvSpPr>
        <p:spPr>
          <a:xfrm>
            <a:off x="767408" y="5909210"/>
            <a:ext cx="11302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2000" i="0" u="none" strike="noStrike" baseline="0" dirty="0">
                <a:cs typeface="Arial" panose="020B0604020202020204" pitchFamily="34" charset="0"/>
              </a:rPr>
              <a:t>The number of accumulated OOMKs </a:t>
            </a:r>
            <a:r>
              <a:rPr lang="en-US" altLang="ko-KR" sz="2000" b="0" i="0" u="none" strike="noStrike" baseline="0" dirty="0">
                <a:cs typeface="Arial" panose="020B0604020202020204" pitchFamily="34" charset="0"/>
              </a:rPr>
              <a:t>on low-end (</a:t>
            </a:r>
            <a:r>
              <a:rPr lang="en-US" altLang="ko-KR" sz="2000" b="0" i="0" u="none" strike="noStrike" baseline="0" dirty="0">
                <a:solidFill>
                  <a:schemeClr val="accent2"/>
                </a:solidFill>
                <a:cs typeface="Arial" panose="020B0604020202020204" pitchFamily="34" charset="0"/>
              </a:rPr>
              <a:t>above</a:t>
            </a:r>
            <a:r>
              <a:rPr lang="en-US" altLang="ko-KR" sz="2000" b="0" i="0" u="none" strike="noStrike" baseline="0" dirty="0">
                <a:cs typeface="Arial" panose="020B0604020202020204" pitchFamily="34" charset="0"/>
              </a:rPr>
              <a:t>) and high-end (</a:t>
            </a:r>
            <a:r>
              <a:rPr lang="en-US" altLang="ko-KR" sz="2000" b="0" i="0" u="none" strike="noStrike" baseline="0" dirty="0">
                <a:solidFill>
                  <a:schemeClr val="accent2"/>
                </a:solidFill>
                <a:cs typeface="Arial" panose="020B0604020202020204" pitchFamily="34" charset="0"/>
              </a:rPr>
              <a:t>below</a:t>
            </a:r>
            <a:r>
              <a:rPr lang="en-US" altLang="ko-KR" sz="2000" b="0" i="0" u="none" strike="noStrike" baseline="0" dirty="0">
                <a:cs typeface="Arial" panose="020B0604020202020204" pitchFamily="34" charset="0"/>
              </a:rPr>
              <a:t>) mobile devices</a:t>
            </a:r>
            <a:endParaRPr lang="ko-KR" altLang="en-US" sz="2000" dirty="0"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C45768-57B5-4B85-B82D-5923F35AB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77" y="1628800"/>
            <a:ext cx="6695883" cy="4050733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92B41D2-F770-46A5-8EC9-8B88A61D1E26}"/>
              </a:ext>
            </a:extLst>
          </p:cNvPr>
          <p:cNvGrpSpPr/>
          <p:nvPr/>
        </p:nvGrpSpPr>
        <p:grpSpPr>
          <a:xfrm>
            <a:off x="8063457" y="1919402"/>
            <a:ext cx="3288266" cy="2581731"/>
            <a:chOff x="1384094" y="1315263"/>
            <a:chExt cx="6375811" cy="49575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F7B0C9C-2984-4D45-9733-C6DC5AF2C4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99"/>
            <a:stretch/>
          </p:blipFill>
          <p:spPr>
            <a:xfrm>
              <a:off x="1384094" y="1315263"/>
              <a:ext cx="6375811" cy="495752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774ABDA-0B3A-4C73-BAB8-B2C7A259DB31}"/>
                </a:ext>
              </a:extLst>
            </p:cNvPr>
            <p:cNvSpPr/>
            <p:nvPr/>
          </p:nvSpPr>
          <p:spPr>
            <a:xfrm>
              <a:off x="4936886" y="1432567"/>
              <a:ext cx="2164954" cy="640073"/>
            </a:xfrm>
            <a:prstGeom prst="roundRect">
              <a:avLst>
                <a:gd name="adj" fmla="val 1473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latin typeface="+mj-lt"/>
                </a:rPr>
                <a:t>SWAM</a:t>
              </a:r>
              <a:endParaRPr lang="ko-KR" altLang="en-US" sz="1400" b="1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DC144E9-7F53-45C3-97A0-D10BDDC2B4F9}"/>
                </a:ext>
              </a:extLst>
            </p:cNvPr>
            <p:cNvSpPr/>
            <p:nvPr/>
          </p:nvSpPr>
          <p:spPr>
            <a:xfrm>
              <a:off x="1440347" y="4899191"/>
              <a:ext cx="2214031" cy="858670"/>
            </a:xfrm>
            <a:prstGeom prst="roundRect">
              <a:avLst>
                <a:gd name="adj" fmla="val 1342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  <a:latin typeface="+mj-lt"/>
                </a:rPr>
                <a:t># of killed Apps</a:t>
              </a:r>
              <a:endParaRPr lang="ko-KR" altLang="en-US" sz="1200" b="1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8CCE477-D830-4B1D-853B-62D01314D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8937" y="5662888"/>
              <a:ext cx="1018167" cy="54123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5E06D9D-2E16-457C-9130-0973AED4FEED}"/>
              </a:ext>
            </a:extLst>
          </p:cNvPr>
          <p:cNvGrpSpPr/>
          <p:nvPr/>
        </p:nvGrpSpPr>
        <p:grpSpPr>
          <a:xfrm>
            <a:off x="8095088" y="4616035"/>
            <a:ext cx="288032" cy="307777"/>
            <a:chOff x="12720736" y="4057327"/>
            <a:chExt cx="288032" cy="307777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79A2D7B-C81D-4102-A92E-4CC4CA1F3DDC}"/>
                </a:ext>
              </a:extLst>
            </p:cNvPr>
            <p:cNvSpPr/>
            <p:nvPr/>
          </p:nvSpPr>
          <p:spPr bwMode="auto">
            <a:xfrm>
              <a:off x="12720736" y="4077072"/>
              <a:ext cx="288032" cy="288032"/>
            </a:xfrm>
            <a:prstGeom prst="ellips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>
                <a:solidFill>
                  <a:schemeClr val="tx2"/>
                </a:solidFill>
                <a:latin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15E8AB2-0EDB-40F4-9FAC-BBE4D1EA5259}"/>
                </a:ext>
              </a:extLst>
            </p:cNvPr>
            <p:cNvSpPr txBox="1"/>
            <p:nvPr/>
          </p:nvSpPr>
          <p:spPr>
            <a:xfrm>
              <a:off x="12720736" y="405732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4D1C3F-DB41-4E77-A303-2666FA899F1B}"/>
              </a:ext>
            </a:extLst>
          </p:cNvPr>
          <p:cNvGrpSpPr/>
          <p:nvPr/>
        </p:nvGrpSpPr>
        <p:grpSpPr>
          <a:xfrm>
            <a:off x="8455128" y="4616035"/>
            <a:ext cx="288032" cy="307777"/>
            <a:chOff x="12720736" y="4057327"/>
            <a:chExt cx="288032" cy="307777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2E744BE-795C-4CFA-A7DE-5F893D2332C2}"/>
                </a:ext>
              </a:extLst>
            </p:cNvPr>
            <p:cNvSpPr/>
            <p:nvPr/>
          </p:nvSpPr>
          <p:spPr bwMode="auto">
            <a:xfrm>
              <a:off x="12720736" y="4077072"/>
              <a:ext cx="288032" cy="288032"/>
            </a:xfrm>
            <a:prstGeom prst="ellips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>
                <a:solidFill>
                  <a:schemeClr val="tx2"/>
                </a:solidFill>
                <a:latin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E9529-AB32-42DA-843E-0556808CEC43}"/>
                </a:ext>
              </a:extLst>
            </p:cNvPr>
            <p:cNvSpPr txBox="1"/>
            <p:nvPr/>
          </p:nvSpPr>
          <p:spPr>
            <a:xfrm>
              <a:off x="12720736" y="405732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B</a:t>
              </a:r>
              <a:endParaRPr lang="ko-KR" altLang="en-US" sz="14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03C6A88-583A-4503-BFDB-C7A1CF3DA52E}"/>
              </a:ext>
            </a:extLst>
          </p:cNvPr>
          <p:cNvGrpSpPr/>
          <p:nvPr/>
        </p:nvGrpSpPr>
        <p:grpSpPr>
          <a:xfrm>
            <a:off x="8112224" y="4967294"/>
            <a:ext cx="288032" cy="307777"/>
            <a:chOff x="12720736" y="4057327"/>
            <a:chExt cx="288032" cy="30777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89D3C1B-2077-46B3-8FEC-412313286059}"/>
                </a:ext>
              </a:extLst>
            </p:cNvPr>
            <p:cNvSpPr/>
            <p:nvPr/>
          </p:nvSpPr>
          <p:spPr bwMode="auto">
            <a:xfrm>
              <a:off x="12720736" y="4077072"/>
              <a:ext cx="288032" cy="288032"/>
            </a:xfrm>
            <a:prstGeom prst="ellips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>
                <a:solidFill>
                  <a:schemeClr val="tx2"/>
                </a:solidFill>
                <a:latin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D500A9A-D4BA-42A6-A51A-8446597E8702}"/>
                </a:ext>
              </a:extLst>
            </p:cNvPr>
            <p:cNvSpPr txBox="1"/>
            <p:nvPr/>
          </p:nvSpPr>
          <p:spPr>
            <a:xfrm>
              <a:off x="12720736" y="405732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9901D4D-409D-4D64-8CAB-DFE02E90BB52}"/>
              </a:ext>
            </a:extLst>
          </p:cNvPr>
          <p:cNvGrpSpPr/>
          <p:nvPr/>
        </p:nvGrpSpPr>
        <p:grpSpPr>
          <a:xfrm>
            <a:off x="8472264" y="4967294"/>
            <a:ext cx="288032" cy="307777"/>
            <a:chOff x="12720736" y="4057327"/>
            <a:chExt cx="288032" cy="30777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2B9A16ED-8E46-4F0D-848C-2D0EEDE9E4DE}"/>
                </a:ext>
              </a:extLst>
            </p:cNvPr>
            <p:cNvSpPr/>
            <p:nvPr/>
          </p:nvSpPr>
          <p:spPr bwMode="auto">
            <a:xfrm>
              <a:off x="12720736" y="4077072"/>
              <a:ext cx="288032" cy="288032"/>
            </a:xfrm>
            <a:prstGeom prst="ellipse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>
                <a:solidFill>
                  <a:schemeClr val="tx2"/>
                </a:solidFill>
                <a:latin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3E795B-F5ED-45D3-834F-9E5B00C0122B}"/>
                </a:ext>
              </a:extLst>
            </p:cNvPr>
            <p:cNvSpPr txBox="1"/>
            <p:nvPr/>
          </p:nvSpPr>
          <p:spPr>
            <a:xfrm>
              <a:off x="12720736" y="4057327"/>
              <a:ext cx="2880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D</a:t>
              </a:r>
              <a:endParaRPr lang="ko-KR" altLang="en-US" sz="14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687127-AB52-48F6-876A-FD62509590AD}"/>
              </a:ext>
            </a:extLst>
          </p:cNvPr>
          <p:cNvSpPr txBox="1"/>
          <p:nvPr/>
        </p:nvSpPr>
        <p:spPr>
          <a:xfrm>
            <a:off x="8092469" y="4616035"/>
            <a:ext cx="4099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/>
              <a:t>    ,      : Collapse point of ZRAM benefit</a:t>
            </a:r>
            <a:endParaRPr lang="ko-KR" altLang="en-US" sz="1600" b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236355-209A-48CC-B5ED-C692160BA8B6}"/>
              </a:ext>
            </a:extLst>
          </p:cNvPr>
          <p:cNvSpPr txBox="1"/>
          <p:nvPr/>
        </p:nvSpPr>
        <p:spPr>
          <a:xfrm>
            <a:off x="8112224" y="4962654"/>
            <a:ext cx="4079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/>
              <a:t>    ,      : No OOMK operations of SWAM</a:t>
            </a:r>
            <a:endParaRPr lang="ko-KR" alt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12563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C8E388-9E0C-4605-9C2D-2E59BE8EA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41" y="1748871"/>
            <a:ext cx="5667375" cy="3343275"/>
          </a:xfrm>
          <a:prstGeom prst="rect">
            <a:avLst/>
          </a:prstGeom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A6A7C791-915F-CE49-AF8C-2D98DC463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algn="l"/>
            <a:r>
              <a:rPr lang="en-US" dirty="0">
                <a:latin typeface="+mj-lt"/>
                <a:cs typeface="Arial" panose="020B0604020202020204" pitchFamily="34" charset="0"/>
              </a:rPr>
              <a:t>Evaluation: </a:t>
            </a:r>
            <a:r>
              <a:rPr lang="en-US" altLang="ko-KR" dirty="0">
                <a:latin typeface="+mj-lt"/>
                <a:cs typeface="Arial" panose="020B0604020202020204" pitchFamily="34" charset="0"/>
              </a:rPr>
              <a:t>Launch time of apps</a:t>
            </a:r>
            <a:endParaRPr lang="en-KR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146" name="슬라이드 번호 개체 틀 3">
            <a:extLst>
              <a:ext uri="{FF2B5EF4-FFF2-40B4-BE49-F238E27FC236}">
                <a16:creationId xmlns:a16="http://schemas.microsoft.com/office/drawing/2014/main" id="{2D03568D-1CF9-B745-8297-968CE2283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AA6E174-95BC-4945-8510-3F14846FE2C0}"/>
              </a:ext>
            </a:extLst>
          </p:cNvPr>
          <p:cNvSpPr txBox="1"/>
          <p:nvPr/>
        </p:nvSpPr>
        <p:spPr>
          <a:xfrm>
            <a:off x="3813001" y="2252927"/>
            <a:ext cx="1575737" cy="40011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i="0">
                <a:solidFill>
                  <a:srgbClr val="FF0000"/>
                </a:solidFill>
                <a:effectLst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up</a:t>
            </a:r>
            <a:r>
              <a:rPr lang="ko-KR" altLang="en-US" dirty="0"/>
              <a:t> </a:t>
            </a:r>
            <a:r>
              <a:rPr lang="en-US" altLang="ko-KR" dirty="0"/>
              <a:t>to 38%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892486-2DA4-49D7-9FB7-FDB1354523AA}"/>
              </a:ext>
            </a:extLst>
          </p:cNvPr>
          <p:cNvSpPr txBox="1"/>
          <p:nvPr/>
        </p:nvSpPr>
        <p:spPr>
          <a:xfrm>
            <a:off x="3813001" y="3538843"/>
            <a:ext cx="1575736" cy="40011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i="0">
                <a:solidFill>
                  <a:srgbClr val="FF0000"/>
                </a:solidFill>
                <a:effectLst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up to 36%</a:t>
            </a:r>
            <a:endParaRPr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DBB65E-6A68-42D7-9006-4A9513F74563}"/>
              </a:ext>
            </a:extLst>
          </p:cNvPr>
          <p:cNvGrpSpPr/>
          <p:nvPr/>
        </p:nvGrpSpPr>
        <p:grpSpPr>
          <a:xfrm>
            <a:off x="7287964" y="1532257"/>
            <a:ext cx="3401769" cy="4849494"/>
            <a:chOff x="339262" y="1326997"/>
            <a:chExt cx="3401769" cy="507380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5583F4F-0C3D-4DE4-8CC9-4894682A0CFA}"/>
                </a:ext>
              </a:extLst>
            </p:cNvPr>
            <p:cNvSpPr/>
            <p:nvPr/>
          </p:nvSpPr>
          <p:spPr>
            <a:xfrm>
              <a:off x="339262" y="1326997"/>
              <a:ext cx="3395044" cy="5073803"/>
            </a:xfrm>
            <a:prstGeom prst="roundRect">
              <a:avLst>
                <a:gd name="adj" fmla="val 2661"/>
              </a:avLst>
            </a:prstGeom>
            <a:ln w="381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C0D6B1-0B7B-4144-9B5D-B6C895626212}"/>
                </a:ext>
              </a:extLst>
            </p:cNvPr>
            <p:cNvSpPr txBox="1"/>
            <p:nvPr/>
          </p:nvSpPr>
          <p:spPr>
            <a:xfrm>
              <a:off x="715043" y="1563895"/>
              <a:ext cx="2550670" cy="418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+mj-lt"/>
                  <a:ea typeface="맑은 고딕" panose="020B0503020000020004" pitchFamily="50" charset="-127"/>
                </a:rPr>
                <a:t>App launch time</a:t>
              </a:r>
              <a:endParaRPr lang="ko-KR" altLang="en-US" sz="2000" dirty="0">
                <a:latin typeface="+mj-lt"/>
                <a:ea typeface="맑은 고딕" panose="020B0503020000020004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7516A2F-03FA-4B97-AB90-60594F7C9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156" y="2925814"/>
              <a:ext cx="882340" cy="160897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9CAFDA9-D520-427E-A5D2-64E18B1DD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08313" y="2934382"/>
              <a:ext cx="882340" cy="1608973"/>
            </a:xfrm>
            <a:prstGeom prst="rect">
              <a:avLst/>
            </a:prstGeom>
          </p:spPr>
        </p:pic>
        <p:pic>
          <p:nvPicPr>
            <p:cNvPr id="19" name="Picture 2" descr="Open settings in the Reddit app on Android">
              <a:extLst>
                <a:ext uri="{FF2B5EF4-FFF2-40B4-BE49-F238E27FC236}">
                  <a16:creationId xmlns:a16="http://schemas.microsoft.com/office/drawing/2014/main" id="{8A14DC48-B929-4286-97D4-341E3C379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3643" y="3147768"/>
              <a:ext cx="714691" cy="1175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FE918B3-2E59-42B5-B64B-FD911F0C97B0}"/>
                </a:ext>
              </a:extLst>
            </p:cNvPr>
            <p:cNvSpPr/>
            <p:nvPr/>
          </p:nvSpPr>
          <p:spPr>
            <a:xfrm>
              <a:off x="947914" y="3741176"/>
              <a:ext cx="684000" cy="57662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pic>
          <p:nvPicPr>
            <p:cNvPr id="21" name="Picture 4" descr="App info">
              <a:extLst>
                <a:ext uri="{FF2B5EF4-FFF2-40B4-BE49-F238E27FC236}">
                  <a16:creationId xmlns:a16="http://schemas.microsoft.com/office/drawing/2014/main" id="{3CF7BECC-8CF4-4835-A0B8-56F6244E8C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306" y="3146646"/>
              <a:ext cx="713420" cy="723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8784DF-8940-4A5B-859F-4E035F61573B}"/>
                </a:ext>
              </a:extLst>
            </p:cNvPr>
            <p:cNvSpPr txBox="1"/>
            <p:nvPr/>
          </p:nvSpPr>
          <p:spPr>
            <a:xfrm>
              <a:off x="345986" y="2037536"/>
              <a:ext cx="3395045" cy="676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0" dirty="0">
                  <a:latin typeface="+mj-lt"/>
                  <a:ea typeface="맑은 고딕" panose="020B0503020000020004" pitchFamily="50" charset="-127"/>
                </a:rPr>
                <a:t>Time from clicking an app icon to seeing the first screen</a:t>
              </a:r>
              <a:endParaRPr lang="ko-KR" altLang="en-US" sz="1800" b="0" dirty="0"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EC1F3E2-07A8-4D2D-885D-6CF71C8655E3}"/>
                </a:ext>
              </a:extLst>
            </p:cNvPr>
            <p:cNvSpPr/>
            <p:nvPr/>
          </p:nvSpPr>
          <p:spPr>
            <a:xfrm>
              <a:off x="2096431" y="4200656"/>
              <a:ext cx="242594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099DA97-AF29-4499-9D0B-3DC84DD80D62}"/>
                </a:ext>
              </a:extLst>
            </p:cNvPr>
            <p:cNvSpPr/>
            <p:nvPr/>
          </p:nvSpPr>
          <p:spPr>
            <a:xfrm flipV="1">
              <a:off x="2306903" y="4281651"/>
              <a:ext cx="242594" cy="21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29023D9-8586-4B37-B66D-7EC4864584B2}"/>
                </a:ext>
              </a:extLst>
            </p:cNvPr>
            <p:cNvSpPr/>
            <p:nvPr/>
          </p:nvSpPr>
          <p:spPr>
            <a:xfrm>
              <a:off x="2311110" y="4261333"/>
              <a:ext cx="32781" cy="160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5FA8FA0-0A75-4BD7-977B-259ECD41211C}"/>
                </a:ext>
              </a:extLst>
            </p:cNvPr>
            <p:cNvSpPr/>
            <p:nvPr/>
          </p:nvSpPr>
          <p:spPr>
            <a:xfrm>
              <a:off x="2094981" y="4259749"/>
              <a:ext cx="15294" cy="23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0C80657-F760-4624-83C4-5063EDE541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1502" y="4310551"/>
              <a:ext cx="330714" cy="199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5A2A8CB-74AD-402B-8C09-41B309CF3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6932" y="4239501"/>
              <a:ext cx="12696" cy="783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D076F06-4A28-4117-A943-A2269EB5498A}"/>
                </a:ext>
              </a:extLst>
            </p:cNvPr>
            <p:cNvCxnSpPr/>
            <p:nvPr/>
          </p:nvCxnSpPr>
          <p:spPr>
            <a:xfrm>
              <a:off x="1754702" y="3741176"/>
              <a:ext cx="24532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8F1397-DF33-42FD-B429-DFEBB998E470}"/>
                </a:ext>
              </a:extLst>
            </p:cNvPr>
            <p:cNvSpPr txBox="1"/>
            <p:nvPr/>
          </p:nvSpPr>
          <p:spPr>
            <a:xfrm>
              <a:off x="710516" y="4513356"/>
              <a:ext cx="2732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latin typeface="+mj-lt"/>
                </a:rPr>
                <a:t>00:00.00     </a:t>
              </a:r>
              <a:r>
                <a:rPr lang="en-US" altLang="ko-KR" sz="1800" dirty="0">
                  <a:solidFill>
                    <a:srgbClr val="FF0000"/>
                  </a:solidFill>
                  <a:latin typeface="+mj-lt"/>
                </a:rPr>
                <a:t>00:03.70</a:t>
              </a:r>
              <a:endParaRPr lang="ko-KR" altLang="en-US" sz="1800" dirty="0">
                <a:solidFill>
                  <a:srgbClr val="FF0000"/>
                </a:solidFill>
                <a:latin typeface="+mj-lt"/>
              </a:endParaRPr>
            </a:p>
          </p:txBody>
        </p:sp>
        <p:pic>
          <p:nvPicPr>
            <p:cNvPr id="31" name="Picture 2" descr="Don't Delay: Having to Wait Doesn't Help Young Kids Exercise Self-Control –  Association for Psychological Science – APS">
              <a:extLst>
                <a:ext uri="{FF2B5EF4-FFF2-40B4-BE49-F238E27FC236}">
                  <a16:creationId xmlns:a16="http://schemas.microsoft.com/office/drawing/2014/main" id="{B78E6C87-8409-4B35-8C1A-28A0980282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24436" r="7886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32" r="14328"/>
            <a:stretch/>
          </p:blipFill>
          <p:spPr bwMode="auto">
            <a:xfrm>
              <a:off x="1871087" y="4604331"/>
              <a:ext cx="1115229" cy="1127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249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B6D4023-59ED-4504-8C4F-6E48D256E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1628800"/>
            <a:ext cx="5705475" cy="3400425"/>
          </a:xfrm>
          <a:prstGeom prst="rect">
            <a:avLst/>
          </a:prstGeom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A6A7C791-915F-CE49-AF8C-2D98DC463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algn="l"/>
            <a:r>
              <a:rPr lang="en-US" dirty="0">
                <a:latin typeface="+mj-lt"/>
                <a:cs typeface="Arial" panose="020B0604020202020204" pitchFamily="34" charset="0"/>
              </a:rPr>
              <a:t>Evaluation: </a:t>
            </a:r>
            <a:r>
              <a:rPr lang="en-US" altLang="ko-KR" dirty="0">
                <a:latin typeface="+mj-lt"/>
                <a:cs typeface="Arial" panose="020B0604020202020204" pitchFamily="34" charset="0"/>
              </a:rPr>
              <a:t>Response time of apps</a:t>
            </a:r>
            <a:endParaRPr lang="en-KR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146" name="슬라이드 번호 개체 틀 3">
            <a:extLst>
              <a:ext uri="{FF2B5EF4-FFF2-40B4-BE49-F238E27FC236}">
                <a16:creationId xmlns:a16="http://schemas.microsoft.com/office/drawing/2014/main" id="{2D03568D-1CF9-B745-8297-968CE2283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96848A-21EC-4257-918B-681ED0717294}"/>
              </a:ext>
            </a:extLst>
          </p:cNvPr>
          <p:cNvSpPr txBox="1"/>
          <p:nvPr/>
        </p:nvSpPr>
        <p:spPr>
          <a:xfrm>
            <a:off x="3736689" y="2131176"/>
            <a:ext cx="1622146" cy="40011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i="0">
                <a:solidFill>
                  <a:srgbClr val="FF0000"/>
                </a:solidFill>
                <a:effectLst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up</a:t>
            </a:r>
            <a:r>
              <a:rPr lang="ko-KR" altLang="en-US" dirty="0"/>
              <a:t> </a:t>
            </a:r>
            <a:r>
              <a:rPr lang="en-US" altLang="ko-KR" dirty="0"/>
              <a:t>to 44%</a:t>
            </a:r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1413F04-1EFF-4E94-9A7F-D134DEB42E4A}"/>
              </a:ext>
            </a:extLst>
          </p:cNvPr>
          <p:cNvSpPr txBox="1"/>
          <p:nvPr/>
        </p:nvSpPr>
        <p:spPr>
          <a:xfrm>
            <a:off x="3736689" y="3473408"/>
            <a:ext cx="1622145" cy="400110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sz="2000" i="0" dirty="0">
                <a:solidFill>
                  <a:srgbClr val="FF0000"/>
                </a:solidFill>
                <a:effectLst/>
                <a:cs typeface="Arial" panose="020B0604020202020204" pitchFamily="34" charset="0"/>
              </a:rPr>
              <a:t>up to 41%</a:t>
            </a:r>
            <a:endParaRPr lang="ko-KR" altLang="en-US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5F3AFB5-55DB-4691-898F-6C4AF7749DC9}"/>
              </a:ext>
            </a:extLst>
          </p:cNvPr>
          <p:cNvSpPr/>
          <p:nvPr/>
        </p:nvSpPr>
        <p:spPr>
          <a:xfrm>
            <a:off x="7228050" y="1556793"/>
            <a:ext cx="3454173" cy="4824958"/>
          </a:xfrm>
          <a:prstGeom prst="roundRect">
            <a:avLst>
              <a:gd name="adj" fmla="val 2661"/>
            </a:avLst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9D5D5B-D010-4801-9B07-F9419150956E}"/>
              </a:ext>
            </a:extLst>
          </p:cNvPr>
          <p:cNvSpPr txBox="1"/>
          <p:nvPr/>
        </p:nvSpPr>
        <p:spPr>
          <a:xfrm>
            <a:off x="7415381" y="1792696"/>
            <a:ext cx="3198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j-lt"/>
                <a:ea typeface="맑은 고딕" panose="020B0503020000020004" pitchFamily="50" charset="-127"/>
              </a:rPr>
              <a:t>App response time</a:t>
            </a:r>
            <a:endParaRPr lang="ko-KR" altLang="en-US" sz="2000" b="1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20B3AC-1D35-4970-AF26-55DE6B8FC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515" y="3134179"/>
            <a:ext cx="882340" cy="16089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32B5E50-FEB5-41AB-99C5-4ECE5FDCA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660" y="3138474"/>
            <a:ext cx="882340" cy="1608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75FF25D-30BD-4AA7-A5EC-D0A5FBC3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384" y="3147042"/>
            <a:ext cx="882340" cy="16089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99BEA1F-6E6C-4320-98CB-31FD2AF062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1050" y="3350591"/>
            <a:ext cx="708403" cy="117723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FCC21E-3132-4376-BB6D-534976BD3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5190" y="3377896"/>
            <a:ext cx="708403" cy="11772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3CF4239-93F2-4B43-8121-7D4C63188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8138" y="3366665"/>
            <a:ext cx="731232" cy="118220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7F8D85D-9251-4EC5-ABDD-547B449CC2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430" y="3365384"/>
            <a:ext cx="695023" cy="10541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DE74B0-6047-4A84-AD4D-6715A3B6B1E8}"/>
              </a:ext>
            </a:extLst>
          </p:cNvPr>
          <p:cNvSpPr txBox="1"/>
          <p:nvPr/>
        </p:nvSpPr>
        <p:spPr>
          <a:xfrm>
            <a:off x="7210062" y="2280631"/>
            <a:ext cx="3403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dirty="0">
                <a:latin typeface="+mj-lt"/>
                <a:ea typeface="맑은 고딕" panose="020B0503020000020004" pitchFamily="50" charset="-127"/>
              </a:rPr>
              <a:t>Waiting time for the user to see an app menu's execution outcome</a:t>
            </a:r>
            <a:endParaRPr lang="ko-KR" altLang="en-US" sz="1600" b="0" dirty="0">
              <a:latin typeface="+mj-lt"/>
              <a:ea typeface="맑은 고딕" panose="020B0503020000020004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73D67D3-9C0F-4CB5-A111-A5D1967281C7}"/>
              </a:ext>
            </a:extLst>
          </p:cNvPr>
          <p:cNvCxnSpPr/>
          <p:nvPr/>
        </p:nvCxnSpPr>
        <p:spPr>
          <a:xfrm>
            <a:off x="8420169" y="4011860"/>
            <a:ext cx="223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9AF74EC-DBB9-4B92-B574-695613B07A98}"/>
              </a:ext>
            </a:extLst>
          </p:cNvPr>
          <p:cNvCxnSpPr/>
          <p:nvPr/>
        </p:nvCxnSpPr>
        <p:spPr>
          <a:xfrm>
            <a:off x="9464667" y="4008144"/>
            <a:ext cx="2230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C06F5FF-E926-42ED-83C6-CAA6278F6853}"/>
              </a:ext>
            </a:extLst>
          </p:cNvPr>
          <p:cNvSpPr txBox="1"/>
          <p:nvPr/>
        </p:nvSpPr>
        <p:spPr>
          <a:xfrm>
            <a:off x="7322347" y="4739465"/>
            <a:ext cx="345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+mj-lt"/>
              </a:rPr>
              <a:t>00:00.00   00:01.72    </a:t>
            </a:r>
            <a:r>
              <a:rPr lang="en-US" altLang="ko-KR" sz="1800" dirty="0">
                <a:solidFill>
                  <a:srgbClr val="FF0000"/>
                </a:solidFill>
                <a:latin typeface="+mj-lt"/>
              </a:rPr>
              <a:t>00:02.36</a:t>
            </a:r>
            <a:endParaRPr lang="ko-KR" altLang="en-US" sz="18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5" name="Picture 2" descr="Don't Delay: Having to Wait Doesn't Help Young Kids Exercise Self-Control –  Association for Psychological Science – APS">
            <a:extLst>
              <a:ext uri="{FF2B5EF4-FFF2-40B4-BE49-F238E27FC236}">
                <a16:creationId xmlns:a16="http://schemas.microsoft.com/office/drawing/2014/main" id="{CB05DB65-6BC0-4E28-8126-B1D7E15BC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24436" r="788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14328"/>
          <a:stretch/>
        </p:blipFill>
        <p:spPr bwMode="auto">
          <a:xfrm>
            <a:off x="9621699" y="4836622"/>
            <a:ext cx="1137189" cy="114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59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CC8E388-9E0C-4605-9C2D-2E59BE8EA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779"/>
          <a:stretch/>
        </p:blipFill>
        <p:spPr>
          <a:xfrm>
            <a:off x="3119268" y="3094283"/>
            <a:ext cx="6480720" cy="713911"/>
          </a:xfrm>
          <a:prstGeom prst="rect">
            <a:avLst/>
          </a:prstGeom>
        </p:spPr>
      </p:pic>
      <p:sp>
        <p:nvSpPr>
          <p:cNvPr id="6147" name="Rectangle 2">
            <a:extLst>
              <a:ext uri="{FF2B5EF4-FFF2-40B4-BE49-F238E27FC236}">
                <a16:creationId xmlns:a16="http://schemas.microsoft.com/office/drawing/2014/main" id="{A6A7C791-915F-CE49-AF8C-2D98DC463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algn="l"/>
            <a:r>
              <a:rPr lang="en-US" altLang="ko-KR" dirty="0"/>
              <a:t>Demo</a:t>
            </a:r>
            <a:endParaRPr lang="en-KR" sz="3200" dirty="0">
              <a:cs typeface="Arial" panose="020B0604020202020204" pitchFamily="34" charset="0"/>
            </a:endParaRPr>
          </a:p>
        </p:txBody>
      </p:sp>
      <p:sp>
        <p:nvSpPr>
          <p:cNvPr id="6146" name="슬라이드 번호 개체 틀 3">
            <a:extLst>
              <a:ext uri="{FF2B5EF4-FFF2-40B4-BE49-F238E27FC236}">
                <a16:creationId xmlns:a16="http://schemas.microsoft.com/office/drawing/2014/main" id="{2D03568D-1CF9-B745-8297-968CE2283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275498" y="4661279"/>
            <a:ext cx="151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/>
              <a:t>Res.  time (sec)</a:t>
            </a:r>
            <a:endParaRPr lang="ko-KR" altLang="en-US" sz="1400" b="0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518" y="4162286"/>
            <a:ext cx="6228222" cy="130630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7"/>
          <a:srcRect t="1799"/>
          <a:stretch/>
        </p:blipFill>
        <p:spPr>
          <a:xfrm>
            <a:off x="3213737" y="1878461"/>
            <a:ext cx="6217139" cy="126088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AA6E174-95BC-4945-8510-3F14846FE2C0}"/>
              </a:ext>
            </a:extLst>
          </p:cNvPr>
          <p:cNvSpPr txBox="1"/>
          <p:nvPr/>
        </p:nvSpPr>
        <p:spPr>
          <a:xfrm>
            <a:off x="6827851" y="2391168"/>
            <a:ext cx="1833355" cy="412254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i="0">
                <a:solidFill>
                  <a:srgbClr val="FF0000"/>
                </a:solidFill>
                <a:effectLst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up</a:t>
            </a:r>
            <a:r>
              <a:rPr lang="ko-KR" altLang="en-US" dirty="0"/>
              <a:t> </a:t>
            </a:r>
            <a:r>
              <a:rPr lang="en-US" altLang="ko-KR" dirty="0"/>
              <a:t>to 38%</a:t>
            </a:r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96848A-21EC-4257-918B-681ED0717294}"/>
              </a:ext>
            </a:extLst>
          </p:cNvPr>
          <p:cNvSpPr txBox="1"/>
          <p:nvPr/>
        </p:nvSpPr>
        <p:spPr>
          <a:xfrm>
            <a:off x="6934952" y="4722224"/>
            <a:ext cx="1887351" cy="412254"/>
          </a:xfrm>
          <a:prstGeom prst="rect">
            <a:avLst/>
          </a:prstGeom>
          <a:solidFill>
            <a:srgbClr val="FF0000">
              <a:alpha val="15000"/>
            </a:srgb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 i="0">
                <a:solidFill>
                  <a:srgbClr val="FF0000"/>
                </a:solidFill>
                <a:effectLst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up</a:t>
            </a:r>
            <a:r>
              <a:rPr lang="ko-KR" altLang="en-US" dirty="0"/>
              <a:t> </a:t>
            </a:r>
            <a:r>
              <a:rPr lang="en-US" altLang="ko-KR" dirty="0"/>
              <a:t>to 44%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2211677" y="2384514"/>
            <a:ext cx="1712672" cy="358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dirty="0"/>
              <a:t>Launch time (sec)</a:t>
            </a:r>
            <a:endParaRPr lang="ko-KR" altLang="en-US" sz="1400" b="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6138520" y="4100440"/>
            <a:ext cx="3388491" cy="11118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4680469" y="1842489"/>
            <a:ext cx="4750408" cy="848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5E0510-174A-49C2-9996-E28AE73F15BB}"/>
              </a:ext>
            </a:extLst>
          </p:cNvPr>
          <p:cNvSpPr txBox="1"/>
          <p:nvPr/>
        </p:nvSpPr>
        <p:spPr>
          <a:xfrm>
            <a:off x="5081955" y="3726795"/>
            <a:ext cx="2634798" cy="380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 u="none" strike="noStrike" baseline="0" dirty="0">
                <a:solidFill>
                  <a:srgbClr val="92D050"/>
                </a:solidFill>
                <a:cs typeface="Arial" panose="020B0604020202020204" pitchFamily="34" charset="0"/>
              </a:rPr>
              <a:t>Launch</a:t>
            </a:r>
            <a:r>
              <a:rPr lang="en-US" altLang="ko-KR" sz="1800" b="0" i="0" u="none" strike="noStrike" baseline="0" dirty="0">
                <a:solidFill>
                  <a:srgbClr val="92D050"/>
                </a:solidFill>
                <a:cs typeface="Arial" panose="020B0604020202020204" pitchFamily="34" charset="0"/>
              </a:rPr>
              <a:t> time of apps</a:t>
            </a:r>
            <a:endParaRPr lang="ko-KR" altLang="en-US" sz="1800" b="0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554680-E596-481B-9CB6-1475890FE32F}"/>
              </a:ext>
            </a:extLst>
          </p:cNvPr>
          <p:cNvSpPr txBox="1"/>
          <p:nvPr/>
        </p:nvSpPr>
        <p:spPr>
          <a:xfrm>
            <a:off x="4916942" y="6108665"/>
            <a:ext cx="2907250" cy="380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i="0" u="none" strike="noStrike" baseline="0" dirty="0">
                <a:solidFill>
                  <a:srgbClr val="92D050"/>
                </a:solidFill>
                <a:cs typeface="Arial" panose="020B0604020202020204" pitchFamily="34" charset="0"/>
              </a:rPr>
              <a:t>Response</a:t>
            </a:r>
            <a:r>
              <a:rPr lang="en-US" altLang="ko-KR" sz="1800" b="0" i="0" u="none" strike="noStrike" baseline="0" dirty="0">
                <a:solidFill>
                  <a:srgbClr val="92D050"/>
                </a:solidFill>
                <a:cs typeface="Arial" panose="020B0604020202020204" pitchFamily="34" charset="0"/>
              </a:rPr>
              <a:t> time of apps</a:t>
            </a:r>
            <a:endParaRPr lang="ko-KR" altLang="en-US" sz="1800" b="0" dirty="0">
              <a:solidFill>
                <a:srgbClr val="92D050"/>
              </a:solidFill>
              <a:cs typeface="Arial" panose="020B0604020202020204" pitchFamily="34" charset="0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CC8E388-9E0C-4605-9C2D-2E59BE8EA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779"/>
          <a:stretch/>
        </p:blipFill>
        <p:spPr>
          <a:xfrm>
            <a:off x="3287688" y="5456473"/>
            <a:ext cx="6480720" cy="713911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912285" y="1372706"/>
            <a:ext cx="105123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chemeClr val="accent2"/>
                </a:solidFill>
                <a:latin typeface="+mj-lt"/>
              </a:rPr>
              <a:t>App launch time and response time </a:t>
            </a:r>
            <a:r>
              <a:rPr lang="en-US" altLang="ko-KR" sz="2000" b="0" dirty="0">
                <a:latin typeface="+mj-lt"/>
              </a:rPr>
              <a:t>which are measured for user interactions with each app</a:t>
            </a:r>
            <a:endParaRPr lang="ko-KR" altLang="en-US" sz="2000" dirty="0">
              <a:latin typeface="+mj-lt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167715" y="1872907"/>
            <a:ext cx="8995460" cy="4572000"/>
            <a:chOff x="1167715" y="1872907"/>
            <a:chExt cx="8995460" cy="4572000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6B89317C-E263-48FD-8E65-9B81D4A6290A}"/>
                </a:ext>
              </a:extLst>
            </p:cNvPr>
            <p:cNvSpPr txBox="1">
              <a:spLocks/>
            </p:cNvSpPr>
            <p:nvPr/>
          </p:nvSpPr>
          <p:spPr bwMode="auto">
            <a:xfrm rot="16200000">
              <a:off x="686540" y="5066184"/>
              <a:ext cx="1724349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lvl1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itchFamily="34" charset="0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itchFamily="34" charset="0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itchFamily="34" charset="0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0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/>
              <a:r>
                <a:rPr lang="en-US" altLang="ko-KR" kern="0" dirty="0">
                  <a:solidFill>
                    <a:schemeClr val="tx2">
                      <a:lumMod val="65000"/>
                      <a:lumOff val="35000"/>
                    </a:schemeClr>
                  </a:solidFill>
                </a:rPr>
                <a:t>Video</a:t>
              </a:r>
              <a:endParaRPr lang="ko-KR" altLang="en-US" kern="0" dirty="0">
                <a:solidFill>
                  <a:schemeClr val="tx2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" name="sbpa-video02_computer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1929715" y="1872907"/>
              <a:ext cx="8134350" cy="457200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028825" y="6064217"/>
              <a:ext cx="81343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* The mobile env., RAM size, and working conditions used in this demo are all the same.</a:t>
              </a:r>
              <a:endParaRPr lang="ko-KR" altLang="en-US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410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A6A7C791-915F-CE49-AF8C-2D98DC463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ja-JP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6146" name="슬라이드 번호 개체 틀 3">
            <a:extLst>
              <a:ext uri="{FF2B5EF4-FFF2-40B4-BE49-F238E27FC236}">
                <a16:creationId xmlns:a16="http://schemas.microsoft.com/office/drawing/2014/main" id="{2D03568D-1CF9-B745-8297-968CE2283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ja-JP" sz="1800" b="0">
              <a:cs typeface="Arial" panose="020B0604020202020204" pitchFamily="34" charset="0"/>
            </a:endParaRPr>
          </a:p>
        </p:txBody>
      </p:sp>
      <p:pic>
        <p:nvPicPr>
          <p:cNvPr id="5" name="Picture 6" descr="나룻배 | 무료 아이콘">
            <a:extLst>
              <a:ext uri="{FF2B5EF4-FFF2-40B4-BE49-F238E27FC236}">
                <a16:creationId xmlns:a16="http://schemas.microsoft.com/office/drawing/2014/main" id="{091E1843-2FF5-4D0F-BBDB-11303870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440" y="4350308"/>
            <a:ext cx="1785031" cy="178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A666E1-506C-48A9-AF98-3B1036D4CB96}"/>
              </a:ext>
            </a:extLst>
          </p:cNvPr>
          <p:cNvSpPr/>
          <p:nvPr/>
        </p:nvSpPr>
        <p:spPr>
          <a:xfrm>
            <a:off x="10056440" y="5163611"/>
            <a:ext cx="1785031" cy="5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accent3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SWAM</a:t>
            </a:r>
            <a:endParaRPr lang="en-US" altLang="ko-KR" sz="1800" b="1" dirty="0">
              <a:solidFill>
                <a:schemeClr val="accent3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AC7B6D4-7FE3-4245-B1D1-C38B7D04A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1" y="1772816"/>
            <a:ext cx="10858039" cy="4608934"/>
          </a:xfrm>
        </p:spPr>
        <p:txBody>
          <a:bodyPr/>
          <a:lstStyle/>
          <a:p>
            <a:pPr algn="l"/>
            <a:r>
              <a:rPr lang="en-US" altLang="ko-KR" sz="2400" b="0" dirty="0">
                <a:latin typeface="Arial" panose="020B0604020202020204" pitchFamily="34" charset="0"/>
                <a:cs typeface="Arial" panose="020B0604020202020204" pitchFamily="34" charset="0"/>
              </a:rPr>
              <a:t>We highlight the structural </a:t>
            </a:r>
            <a:r>
              <a:rPr lang="en-US" altLang="ko-KR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limitations of the traditional swapping and killing mechanisms </a:t>
            </a:r>
            <a:r>
              <a:rPr lang="en-US" altLang="ko-KR" sz="2400" b="0" dirty="0">
                <a:latin typeface="Arial" panose="020B0604020202020204" pitchFamily="34" charset="0"/>
                <a:cs typeface="Arial" panose="020B0604020202020204" pitchFamily="34" charset="0"/>
              </a:rPr>
              <a:t>which operate independently</a:t>
            </a:r>
          </a:p>
          <a:p>
            <a:pPr algn="l"/>
            <a:endParaRPr lang="en-US" altLang="ko-KR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0" dirty="0">
                <a:latin typeface="Arial" panose="020B0604020202020204" pitchFamily="34" charset="0"/>
                <a:cs typeface="Arial" panose="020B0604020202020204" pitchFamily="34" charset="0"/>
              </a:rPr>
              <a:t>We propose </a:t>
            </a:r>
            <a:r>
              <a:rPr lang="en-US" altLang="ko-KR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state-of-the-art memory management technique (SWAM) </a:t>
            </a:r>
            <a:r>
              <a:rPr lang="en-US" altLang="ko-KR" sz="2400" b="0" dirty="0">
                <a:latin typeface="Arial" panose="020B0604020202020204" pitchFamily="34" charset="0"/>
                <a:cs typeface="Arial" panose="020B0604020202020204" pitchFamily="34" charset="0"/>
              </a:rPr>
              <a:t>that complements the traditional schemes to improve application responsiveness</a:t>
            </a:r>
          </a:p>
          <a:p>
            <a:pPr marL="0" indent="0">
              <a:buNone/>
            </a:pPr>
            <a:r>
              <a:rPr lang="en-US" altLang="ko-KR" sz="2000" b="0" dirty="0">
                <a:latin typeface="Arial" panose="020B0604020202020204" pitchFamily="34" charset="0"/>
                <a:cs typeface="Arial" panose="020B0604020202020204" pitchFamily="34" charset="0"/>
              </a:rPr>
              <a:t>     1) </a:t>
            </a:r>
            <a:r>
              <a:rPr lang="en-US" altLang="ko-KR" sz="20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Adaptive Swap</a:t>
            </a:r>
            <a:r>
              <a:rPr lang="en-US" altLang="ko-KR" sz="2000" b="0" dirty="0">
                <a:latin typeface="Arial" panose="020B0604020202020204" pitchFamily="34" charset="0"/>
                <a:cs typeface="Arial" panose="020B0604020202020204" pitchFamily="34" charset="0"/>
              </a:rPr>
              <a:t>: dynamically adjusts swap space and provides two independent paths</a:t>
            </a:r>
          </a:p>
          <a:p>
            <a:pPr marL="0" indent="0">
              <a:buNone/>
            </a:pPr>
            <a:r>
              <a:rPr lang="en-US" altLang="ko-KR" sz="2000" b="0" dirty="0">
                <a:latin typeface="Arial" panose="020B0604020202020204" pitchFamily="34" charset="0"/>
                <a:cs typeface="Arial" panose="020B0604020202020204" pitchFamily="34" charset="0"/>
              </a:rPr>
              <a:t>         (e.g., fast/slow path) for swapping</a:t>
            </a:r>
          </a:p>
          <a:p>
            <a:pPr marL="0" indent="0">
              <a:buNone/>
            </a:pPr>
            <a:r>
              <a:rPr lang="en-US" altLang="ko-KR" sz="2000" b="0" dirty="0">
                <a:latin typeface="Arial" panose="020B0604020202020204" pitchFamily="34" charset="0"/>
                <a:cs typeface="Arial" panose="020B0604020202020204" pitchFamily="34" charset="0"/>
              </a:rPr>
              <a:t>     2) </a:t>
            </a:r>
            <a:r>
              <a:rPr lang="en-US" altLang="ko-KR" sz="20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OOM Cleaner</a:t>
            </a:r>
            <a:r>
              <a:rPr lang="en-US" altLang="ko-KR" sz="2000" b="0" dirty="0">
                <a:latin typeface="Arial" panose="020B0604020202020204" pitchFamily="34" charset="0"/>
                <a:cs typeface="Arial" panose="020B0604020202020204" pitchFamily="34" charset="0"/>
              </a:rPr>
              <a:t>: clears SO pages without destroying applications</a:t>
            </a:r>
          </a:p>
          <a:p>
            <a:pPr marL="0" indent="0">
              <a:buNone/>
            </a:pPr>
            <a:r>
              <a:rPr lang="en-US" altLang="ko-KR" sz="2000" b="0" dirty="0">
                <a:latin typeface="Arial" panose="020B0604020202020204" pitchFamily="34" charset="0"/>
                <a:cs typeface="Arial" panose="020B0604020202020204" pitchFamily="34" charset="0"/>
              </a:rPr>
              <a:t>     3) </a:t>
            </a:r>
            <a:r>
              <a:rPr lang="en-US" altLang="ko-KR" sz="20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EOOM Killer</a:t>
            </a:r>
            <a:r>
              <a:rPr lang="en-US" altLang="ko-KR" sz="2000" b="0" dirty="0">
                <a:latin typeface="Arial" panose="020B0604020202020204" pitchFamily="34" charset="0"/>
                <a:cs typeface="Arial" panose="020B0604020202020204" pitchFamily="34" charset="0"/>
              </a:rPr>
              <a:t>: kills applications that can be swiftly relaunched based on </a:t>
            </a:r>
          </a:p>
          <a:p>
            <a:pPr marL="0" indent="0">
              <a:buNone/>
            </a:pPr>
            <a:r>
              <a:rPr lang="en-US" altLang="ko-KR" sz="2000" b="0" dirty="0">
                <a:latin typeface="Arial" panose="020B0604020202020204" pitchFamily="34" charset="0"/>
                <a:cs typeface="Arial" panose="020B0604020202020204" pitchFamily="34" charset="0"/>
              </a:rPr>
              <a:t>         Launching Cost Manager hints</a:t>
            </a:r>
          </a:p>
        </p:txBody>
      </p:sp>
    </p:spTree>
    <p:extLst>
      <p:ext uri="{BB962C8B-B14F-4D97-AF65-F5344CB8AC3E}">
        <p14:creationId xmlns:p14="http://schemas.microsoft.com/office/powerpoint/2010/main" val="213095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번호 개체 틀 3">
            <a:extLst>
              <a:ext uri="{FF2B5EF4-FFF2-40B4-BE49-F238E27FC236}">
                <a16:creationId xmlns:a16="http://schemas.microsoft.com/office/drawing/2014/main" id="{2D03568D-1CF9-B745-8297-968CE2283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ja-JP" sz="1800" b="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8F395C3-A6CB-4C7F-95CF-BE37BB43A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501008"/>
            <a:ext cx="12192000" cy="762000"/>
          </a:xfrm>
        </p:spPr>
        <p:txBody>
          <a:bodyPr/>
          <a:lstStyle/>
          <a:p>
            <a:r>
              <a:rPr lang="en-US" altLang="ko-KR" dirty="0"/>
              <a:t>Thank you!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57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C3BD9-D6F2-7440-A206-3FB7803369F6}" type="slidenum">
              <a:rPr lang="ja-JP" altLang="en-US" smtClean="0"/>
              <a:pPr/>
              <a:t>2</a:t>
            </a:fld>
            <a:endParaRPr lang="en-US" altLang="ja-JP" dirty="0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5C6C7600-BE9D-46D7-B482-CD14A492D4FD}"/>
              </a:ext>
            </a:extLst>
          </p:cNvPr>
          <p:cNvSpPr txBox="1">
            <a:spLocks/>
          </p:cNvSpPr>
          <p:nvPr/>
        </p:nvSpPr>
        <p:spPr bwMode="auto">
          <a:xfrm>
            <a:off x="152400" y="404341"/>
            <a:ext cx="342272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altLang="ko-KR" kern="0" dirty="0"/>
              <a:t>Outline</a:t>
            </a:r>
            <a:endParaRPr lang="ko-KR" altLang="en-US" kern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85944-1ADE-41A6-9F71-535096A3E368}"/>
              </a:ext>
            </a:extLst>
          </p:cNvPr>
          <p:cNvSpPr txBox="1"/>
          <p:nvPr/>
        </p:nvSpPr>
        <p:spPr>
          <a:xfrm>
            <a:off x="944266" y="1988840"/>
            <a:ext cx="10009112" cy="3890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0" dirty="0"/>
              <a:t>Motivation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0" dirty="0"/>
              <a:t>Background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0" dirty="0"/>
              <a:t>SWAM: Design &amp; Implementation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0" dirty="0"/>
              <a:t>Evaluation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0" dirty="0"/>
              <a:t>Demo</a:t>
            </a: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800" b="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68416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자유형: 도형 30">
            <a:extLst>
              <a:ext uri="{FF2B5EF4-FFF2-40B4-BE49-F238E27FC236}">
                <a16:creationId xmlns:a16="http://schemas.microsoft.com/office/drawing/2014/main" id="{38BDEF5F-921A-4680-BD66-77D6C32761CF}"/>
              </a:ext>
            </a:extLst>
          </p:cNvPr>
          <p:cNvSpPr/>
          <p:nvPr/>
        </p:nvSpPr>
        <p:spPr>
          <a:xfrm flipV="1">
            <a:off x="1760536" y="5452252"/>
            <a:ext cx="8891798" cy="241538"/>
          </a:xfrm>
          <a:custGeom>
            <a:avLst/>
            <a:gdLst>
              <a:gd name="connsiteX0" fmla="*/ 3731740 w 8266670"/>
              <a:gd name="connsiteY0" fmla="*/ 12357 h 593124"/>
              <a:gd name="connsiteX1" fmla="*/ 0 w 8266670"/>
              <a:gd name="connsiteY1" fmla="*/ 593124 h 593124"/>
              <a:gd name="connsiteX2" fmla="*/ 8266670 w 8266670"/>
              <a:gd name="connsiteY2" fmla="*/ 593124 h 593124"/>
              <a:gd name="connsiteX3" fmla="*/ 4077729 w 8266670"/>
              <a:gd name="connsiteY3" fmla="*/ 0 h 593124"/>
              <a:gd name="connsiteX4" fmla="*/ 4065373 w 8266670"/>
              <a:gd name="connsiteY4" fmla="*/ 0 h 593124"/>
              <a:gd name="connsiteX5" fmla="*/ 3731740 w 8266670"/>
              <a:gd name="connsiteY5" fmla="*/ 12357 h 59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6670" h="593124">
                <a:moveTo>
                  <a:pt x="3731740" y="12357"/>
                </a:moveTo>
                <a:lnTo>
                  <a:pt x="0" y="593124"/>
                </a:lnTo>
                <a:lnTo>
                  <a:pt x="8266670" y="593124"/>
                </a:lnTo>
                <a:lnTo>
                  <a:pt x="4077729" y="0"/>
                </a:lnTo>
                <a:lnTo>
                  <a:pt x="4065373" y="0"/>
                </a:lnTo>
                <a:lnTo>
                  <a:pt x="3731740" y="1235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4C3BD9-D6F2-7440-A206-3FB7803369F6}" type="slidenum">
              <a:rPr lang="ja-JP" altLang="en-US" smtClean="0"/>
              <a:pPr/>
              <a:t>3</a:t>
            </a:fld>
            <a:endParaRPr lang="en-US" altLang="ja-JP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9BF761A-B2FE-4C3B-AE6B-55E6B7B4B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226" y="2246416"/>
            <a:ext cx="4736333" cy="157637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6" name="사각형: 둥근 모서리 22">
            <a:extLst>
              <a:ext uri="{FF2B5EF4-FFF2-40B4-BE49-F238E27FC236}">
                <a16:creationId xmlns:a16="http://schemas.microsoft.com/office/drawing/2014/main" id="{6630F214-C7DE-4A3E-BD9C-D03F34412A5E}"/>
              </a:ext>
            </a:extLst>
          </p:cNvPr>
          <p:cNvSpPr/>
          <p:nvPr/>
        </p:nvSpPr>
        <p:spPr>
          <a:xfrm>
            <a:off x="1641191" y="1850655"/>
            <a:ext cx="4238785" cy="355389"/>
          </a:xfrm>
          <a:prstGeom prst="round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사각형: 둥근 모서리 29">
            <a:extLst>
              <a:ext uri="{FF2B5EF4-FFF2-40B4-BE49-F238E27FC236}">
                <a16:creationId xmlns:a16="http://schemas.microsoft.com/office/drawing/2014/main" id="{6B65331A-2125-4E62-8901-7E9153AC23A9}"/>
              </a:ext>
            </a:extLst>
          </p:cNvPr>
          <p:cNvSpPr/>
          <p:nvPr/>
        </p:nvSpPr>
        <p:spPr>
          <a:xfrm>
            <a:off x="6352539" y="1834542"/>
            <a:ext cx="4784021" cy="355389"/>
          </a:xfrm>
          <a:prstGeom prst="roundRect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6A7D91-5FA8-4B0F-96DD-494A11A9A0C8}"/>
              </a:ext>
            </a:extLst>
          </p:cNvPr>
          <p:cNvSpPr txBox="1"/>
          <p:nvPr/>
        </p:nvSpPr>
        <p:spPr>
          <a:xfrm>
            <a:off x="6243325" y="1804754"/>
            <a:ext cx="5037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More concurrent apps (app scenarios)</a:t>
            </a:r>
          </a:p>
        </p:txBody>
      </p:sp>
      <p:sp>
        <p:nvSpPr>
          <p:cNvPr id="13" name="자유형: 도형 17">
            <a:extLst>
              <a:ext uri="{FF2B5EF4-FFF2-40B4-BE49-F238E27FC236}">
                <a16:creationId xmlns:a16="http://schemas.microsoft.com/office/drawing/2014/main" id="{FB322C7F-7344-4AF4-B9F1-3028D3207015}"/>
              </a:ext>
            </a:extLst>
          </p:cNvPr>
          <p:cNvSpPr/>
          <p:nvPr/>
        </p:nvSpPr>
        <p:spPr>
          <a:xfrm>
            <a:off x="1490352" y="1618149"/>
            <a:ext cx="9769778" cy="207541"/>
          </a:xfrm>
          <a:custGeom>
            <a:avLst/>
            <a:gdLst>
              <a:gd name="connsiteX0" fmla="*/ 3731740 w 8266670"/>
              <a:gd name="connsiteY0" fmla="*/ 12357 h 593124"/>
              <a:gd name="connsiteX1" fmla="*/ 0 w 8266670"/>
              <a:gd name="connsiteY1" fmla="*/ 593124 h 593124"/>
              <a:gd name="connsiteX2" fmla="*/ 8266670 w 8266670"/>
              <a:gd name="connsiteY2" fmla="*/ 593124 h 593124"/>
              <a:gd name="connsiteX3" fmla="*/ 4077729 w 8266670"/>
              <a:gd name="connsiteY3" fmla="*/ 0 h 593124"/>
              <a:gd name="connsiteX4" fmla="*/ 4065373 w 8266670"/>
              <a:gd name="connsiteY4" fmla="*/ 0 h 593124"/>
              <a:gd name="connsiteX5" fmla="*/ 3731740 w 8266670"/>
              <a:gd name="connsiteY5" fmla="*/ 12357 h 593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66670" h="593124">
                <a:moveTo>
                  <a:pt x="3731740" y="12357"/>
                </a:moveTo>
                <a:lnTo>
                  <a:pt x="0" y="593124"/>
                </a:lnTo>
                <a:lnTo>
                  <a:pt x="8266670" y="593124"/>
                </a:lnTo>
                <a:lnTo>
                  <a:pt x="4077729" y="0"/>
                </a:lnTo>
                <a:lnTo>
                  <a:pt x="4065373" y="0"/>
                </a:lnTo>
                <a:lnTo>
                  <a:pt x="3731740" y="12357"/>
                </a:lnTo>
                <a:close/>
              </a:path>
            </a:pathLst>
          </a:custGeom>
          <a:gradFill flip="none" rotWithShape="1">
            <a:gsLst>
              <a:gs pos="2000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gradFill flip="none" rotWithShape="1">
                <a:gsLst>
                  <a:gs pos="0">
                    <a:schemeClr val="lt1">
                      <a:shade val="30000"/>
                      <a:satMod val="115000"/>
                    </a:schemeClr>
                  </a:gs>
                  <a:gs pos="50000">
                    <a:schemeClr val="lt1">
                      <a:shade val="67500"/>
                      <a:satMod val="115000"/>
                    </a:schemeClr>
                  </a:gs>
                  <a:gs pos="100000">
                    <a:schemeClr val="l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</a:endParaRPr>
          </a:p>
        </p:txBody>
      </p:sp>
      <p:graphicFrame>
        <p:nvGraphicFramePr>
          <p:cNvPr id="16" name="다이어그램 15">
            <a:extLst>
              <a:ext uri="{FF2B5EF4-FFF2-40B4-BE49-F238E27FC236}">
                <a16:creationId xmlns:a16="http://schemas.microsoft.com/office/drawing/2014/main" id="{17EF8C94-96B7-4D93-B8D8-7AC19BAC6C06}"/>
              </a:ext>
            </a:extLst>
          </p:cNvPr>
          <p:cNvGraphicFramePr/>
          <p:nvPr/>
        </p:nvGraphicFramePr>
        <p:xfrm>
          <a:off x="2861009" y="844920"/>
          <a:ext cx="6259327" cy="647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BCEF3D2-88F6-4A9F-9943-647B6458FBC2}"/>
              </a:ext>
            </a:extLst>
          </p:cNvPr>
          <p:cNvSpPr txBox="1"/>
          <p:nvPr/>
        </p:nvSpPr>
        <p:spPr>
          <a:xfrm>
            <a:off x="4372688" y="509768"/>
            <a:ext cx="4001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latinLnBrk="1"/>
            <a:r>
              <a:rPr lang="en-US" altLang="ko-KR" sz="1800" dirty="0">
                <a:solidFill>
                  <a:schemeClr val="tx1"/>
                </a:solidFill>
              </a:rPr>
              <a:t>512MB (2010) </a:t>
            </a:r>
            <a:r>
              <a:rPr lang="en-US" altLang="ko-KR" sz="18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ko-KR" altLang="ko-KR" sz="1800" dirty="0">
                <a:solidFill>
                  <a:schemeClr val="tx1"/>
                </a:solidFill>
              </a:rPr>
              <a:t> </a:t>
            </a:r>
            <a:r>
              <a:rPr lang="en-US" altLang="ko-KR" sz="1800" dirty="0">
                <a:solidFill>
                  <a:schemeClr val="tx1"/>
                </a:solidFill>
              </a:rPr>
              <a:t>8GB (2022)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D12A650-FA87-48BE-A0E7-21476FBE10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227" y="3884360"/>
            <a:ext cx="4736332" cy="1563577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95557E-09A8-448D-9A27-9F190A168DDC}"/>
              </a:ext>
            </a:extLst>
          </p:cNvPr>
          <p:cNvSpPr txBox="1"/>
          <p:nvPr/>
        </p:nvSpPr>
        <p:spPr>
          <a:xfrm>
            <a:off x="7326608" y="4286254"/>
            <a:ext cx="785616" cy="276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Video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7FAC31-1FE1-4FB6-8319-52430BE1C156}"/>
              </a:ext>
            </a:extLst>
          </p:cNvPr>
          <p:cNvSpPr txBox="1"/>
          <p:nvPr/>
        </p:nvSpPr>
        <p:spPr>
          <a:xfrm>
            <a:off x="9558268" y="4279130"/>
            <a:ext cx="714196" cy="276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SNS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4C20E8-57D8-45ED-ABF4-49F752106DA3}"/>
              </a:ext>
            </a:extLst>
          </p:cNvPr>
          <p:cNvSpPr txBox="1"/>
          <p:nvPr/>
        </p:nvSpPr>
        <p:spPr>
          <a:xfrm>
            <a:off x="8040216" y="5041817"/>
            <a:ext cx="1684042" cy="25939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 lvl="0">
              <a:defRPr lang="ko-KR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Web-browsing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1C50BF-57A7-4AA8-B38E-7677B72D8C41}"/>
              </a:ext>
            </a:extLst>
          </p:cNvPr>
          <p:cNvSpPr txBox="1"/>
          <p:nvPr/>
        </p:nvSpPr>
        <p:spPr>
          <a:xfrm>
            <a:off x="8117834" y="2957949"/>
            <a:ext cx="1650574" cy="27699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 anchor="ctr">
            <a:spAutoFit/>
          </a:bodyPr>
          <a:lstStyle>
            <a:defPPr lvl="0">
              <a:defRPr lang="ko-KR"/>
            </a:defPPr>
            <a:lvl1pPr>
              <a:defRPr sz="12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altLang="ko-KR" dirty="0"/>
              <a:t>Samsung </a:t>
            </a:r>
            <a:r>
              <a:rPr lang="en-US" altLang="ko-KR" dirty="0" err="1"/>
              <a:t>Dex</a:t>
            </a:r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2415756" y="5889311"/>
            <a:ext cx="6700988" cy="492017"/>
          </a:xfrm>
          <a:prstGeom prst="roundRect">
            <a:avLst/>
          </a:prstGeom>
          <a:ln w="1905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dirty="0">
                <a:solidFill>
                  <a:schemeClr val="tx1"/>
                </a:solidFill>
              </a:rPr>
              <a:t>Slower app launch and responsiveness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8785" y="1340485"/>
            <a:ext cx="669017" cy="43147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8272" y="5544692"/>
            <a:ext cx="752281" cy="4083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1727" y="5596094"/>
            <a:ext cx="1053213" cy="1015842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 bwMode="auto">
          <a:xfrm>
            <a:off x="1633791" y="3881135"/>
            <a:ext cx="4254547" cy="1584532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schemeClr val="tx2"/>
              </a:solidFill>
              <a:latin typeface="Arial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85E7BF-F8BF-4938-82C0-51635656F5F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5492" r="51232"/>
          <a:stretch/>
        </p:blipFill>
        <p:spPr>
          <a:xfrm>
            <a:off x="4085911" y="3897887"/>
            <a:ext cx="1474381" cy="153495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885E7BF-F8BF-4938-82C0-51635656F5F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74739"/>
          <a:stretch/>
        </p:blipFill>
        <p:spPr>
          <a:xfrm>
            <a:off x="2208837" y="3901989"/>
            <a:ext cx="1369634" cy="15368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106E00D-EDED-4817-9910-D83DCAEAB4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6479" y="2270409"/>
            <a:ext cx="4207874" cy="1563278"/>
          </a:xfrm>
          <a:prstGeom prst="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75A6BB-8906-4079-B6AE-4F3B9D2439DE}"/>
              </a:ext>
            </a:extLst>
          </p:cNvPr>
          <p:cNvSpPr txBox="1"/>
          <p:nvPr/>
        </p:nvSpPr>
        <p:spPr>
          <a:xfrm>
            <a:off x="1569741" y="1811619"/>
            <a:ext cx="44130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Increase app capacity (developers)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5C6C7600-BE9D-46D7-B482-CD14A492D4FD}"/>
              </a:ext>
            </a:extLst>
          </p:cNvPr>
          <p:cNvSpPr txBox="1">
            <a:spLocks/>
          </p:cNvSpPr>
          <p:nvPr/>
        </p:nvSpPr>
        <p:spPr bwMode="auto">
          <a:xfrm>
            <a:off x="152400" y="404341"/>
            <a:ext cx="342272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/>
            <a:r>
              <a:rPr lang="en-US" altLang="ko-KR" kern="0" dirty="0"/>
              <a:t>Motivation</a:t>
            </a:r>
            <a:endParaRPr lang="ko-KR" altLang="en-US" kern="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8FF53EC-F5A5-427F-ADF6-5679EE1D75A7}"/>
              </a:ext>
            </a:extLst>
          </p:cNvPr>
          <p:cNvCxnSpPr/>
          <p:nvPr/>
        </p:nvCxnSpPr>
        <p:spPr bwMode="auto">
          <a:xfrm>
            <a:off x="2855640" y="4462164"/>
            <a:ext cx="28803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C3E1DB89-251C-4294-A819-7FCA178DBA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68408" y="5509504"/>
            <a:ext cx="1416825" cy="12759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9D4ECEE-80F8-4E38-B01D-5DDAF32C5EBA}"/>
              </a:ext>
            </a:extLst>
          </p:cNvPr>
          <p:cNvSpPr txBox="1"/>
          <p:nvPr/>
        </p:nvSpPr>
        <p:spPr>
          <a:xfrm>
            <a:off x="9558268" y="6405998"/>
            <a:ext cx="211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dirty="0"/>
              <a:t>Big Data Platform</a:t>
            </a:r>
            <a:endParaRPr lang="ko-KR" altLang="en-US" sz="1800" b="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72A9655-4029-42B4-939A-CAFB67A962B3}"/>
              </a:ext>
            </a:extLst>
          </p:cNvPr>
          <p:cNvCxnSpPr/>
          <p:nvPr/>
        </p:nvCxnSpPr>
        <p:spPr bwMode="auto">
          <a:xfrm>
            <a:off x="9267802" y="6152778"/>
            <a:ext cx="47525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 bwMode="auto">
          <a:xfrm>
            <a:off x="8155830" y="4029881"/>
            <a:ext cx="3476591" cy="1035238"/>
          </a:xfrm>
          <a:prstGeom prst="roundRect">
            <a:avLst>
              <a:gd name="adj" fmla="val 678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 bwMode="auto">
          <a:xfrm>
            <a:off x="8165007" y="2560016"/>
            <a:ext cx="3467414" cy="1035238"/>
          </a:xfrm>
          <a:prstGeom prst="roundRect">
            <a:avLst>
              <a:gd name="adj" fmla="val 678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25" name="사각형: 둥근 모서리 38">
            <a:extLst>
              <a:ext uri="{FF2B5EF4-FFF2-40B4-BE49-F238E27FC236}">
                <a16:creationId xmlns:a16="http://schemas.microsoft.com/office/drawing/2014/main" id="{8EB642B3-977D-4EF9-8D2D-B75A7196CFE6}"/>
              </a:ext>
            </a:extLst>
          </p:cNvPr>
          <p:cNvSpPr/>
          <p:nvPr/>
        </p:nvSpPr>
        <p:spPr>
          <a:xfrm>
            <a:off x="8003395" y="2045198"/>
            <a:ext cx="3800075" cy="3473057"/>
          </a:xfrm>
          <a:prstGeom prst="roundRect">
            <a:avLst>
              <a:gd name="adj" fmla="val 3642"/>
            </a:avLst>
          </a:prstGeom>
          <a:noFill/>
          <a:ln w="50800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6A7C791-915F-CE49-AF8C-2D98DC463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51941"/>
            <a:ext cx="5375920" cy="762000"/>
          </a:xfrm>
        </p:spPr>
        <p:txBody>
          <a:bodyPr/>
          <a:lstStyle/>
          <a:p>
            <a:pPr lvl="1" algn="l"/>
            <a:r>
              <a:rPr lang="en-US" dirty="0">
                <a:cs typeface="Arial" panose="020B0604020202020204" pitchFamily="34" charset="0"/>
              </a:rPr>
              <a:t>Background</a:t>
            </a:r>
            <a:endParaRPr lang="en-KR" dirty="0">
              <a:cs typeface="Arial" panose="020B0604020202020204" pitchFamily="34" charset="0"/>
            </a:endParaRPr>
          </a:p>
        </p:txBody>
      </p:sp>
      <p:sp>
        <p:nvSpPr>
          <p:cNvPr id="6146" name="슬라이드 번호 개체 틀 3">
            <a:extLst>
              <a:ext uri="{FF2B5EF4-FFF2-40B4-BE49-F238E27FC236}">
                <a16:creationId xmlns:a16="http://schemas.microsoft.com/office/drawing/2014/main" id="{2D03568D-1CF9-B745-8297-968CE2283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  <p:sp>
        <p:nvSpPr>
          <p:cNvPr id="38" name="내용 개체 틀 2">
            <a:extLst>
              <a:ext uri="{FF2B5EF4-FFF2-40B4-BE49-F238E27FC236}">
                <a16:creationId xmlns:a16="http://schemas.microsoft.com/office/drawing/2014/main" id="{D763CCCF-1C78-4433-8210-00A1A7D14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66" y="1371282"/>
            <a:ext cx="9588574" cy="413881"/>
          </a:xfrm>
        </p:spPr>
        <p:txBody>
          <a:bodyPr>
            <a:noAutofit/>
          </a:bodyPr>
          <a:lstStyle/>
          <a:p>
            <a:r>
              <a:rPr lang="en-US" altLang="ko-KR" sz="2400" b="0" dirty="0">
                <a:latin typeface="Arial" panose="020B0604020202020204" pitchFamily="34" charset="0"/>
                <a:cs typeface="Arial" panose="020B0604020202020204" pitchFamily="34" charset="0"/>
              </a:rPr>
              <a:t>Traditional OS supports </a:t>
            </a:r>
            <a:r>
              <a:rPr lang="en-US" altLang="ko-KR" sz="2400" b="0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</a:t>
            </a:r>
            <a:r>
              <a:rPr lang="en-US" altLang="ko-KR" sz="2400" b="0" u="sng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</a:t>
            </a:r>
            <a:r>
              <a:rPr lang="en-US" altLang="ko-KR" sz="2400" b="0" dirty="0">
                <a:solidFill>
                  <a:srgbClr val="3333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altLang="ko-KR" sz="2400" b="0" dirty="0">
                <a:latin typeface="Arial" panose="020B0604020202020204" pitchFamily="34" charset="0"/>
                <a:cs typeface="Arial" panose="020B0604020202020204" pitchFamily="34" charset="0"/>
              </a:rPr>
              <a:t>to obtain free memory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F782E09-04EF-41AF-89AE-4844E4DE3550}"/>
              </a:ext>
            </a:extLst>
          </p:cNvPr>
          <p:cNvSpPr/>
          <p:nvPr/>
        </p:nvSpPr>
        <p:spPr>
          <a:xfrm>
            <a:off x="4127013" y="2045198"/>
            <a:ext cx="3684791" cy="3465090"/>
          </a:xfrm>
          <a:prstGeom prst="roundRect">
            <a:avLst>
              <a:gd name="adj" fmla="val 3642"/>
            </a:avLst>
          </a:prstGeom>
          <a:ln w="50800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8EB642B3-977D-4EF9-8D2D-B75A7196CFE6}"/>
              </a:ext>
            </a:extLst>
          </p:cNvPr>
          <p:cNvSpPr/>
          <p:nvPr/>
        </p:nvSpPr>
        <p:spPr>
          <a:xfrm>
            <a:off x="335360" y="2045198"/>
            <a:ext cx="3584051" cy="3476069"/>
          </a:xfrm>
          <a:prstGeom prst="roundRect">
            <a:avLst>
              <a:gd name="adj" fmla="val 3642"/>
            </a:avLst>
          </a:prstGeom>
          <a:ln w="50800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0" name="다이어그램 39">
            <a:extLst>
              <a:ext uri="{FF2B5EF4-FFF2-40B4-BE49-F238E27FC236}">
                <a16:creationId xmlns:a16="http://schemas.microsoft.com/office/drawing/2014/main" id="{AAC9B4A2-DDB6-40E5-9604-766D6F1063A4}"/>
              </a:ext>
            </a:extLst>
          </p:cNvPr>
          <p:cNvGraphicFramePr/>
          <p:nvPr/>
        </p:nvGraphicFramePr>
        <p:xfrm>
          <a:off x="344613" y="2408705"/>
          <a:ext cx="3319442" cy="1473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FC364410-8FF3-4C9A-BC12-69FB3C89ADC4}"/>
              </a:ext>
            </a:extLst>
          </p:cNvPr>
          <p:cNvSpPr txBox="1"/>
          <p:nvPr/>
        </p:nvSpPr>
        <p:spPr>
          <a:xfrm>
            <a:off x="323901" y="5518793"/>
            <a:ext cx="3683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1800" b="0" dirty="0">
                <a:cs typeface="Arial" panose="020B0604020202020204" pitchFamily="34" charset="0"/>
              </a:rPr>
              <a:t>The </a:t>
            </a:r>
            <a:r>
              <a:rPr lang="en-US" altLang="ko-KR" sz="1800" dirty="0">
                <a:cs typeface="Arial" panose="020B0604020202020204" pitchFamily="34" charset="0"/>
              </a:rPr>
              <a:t>merits</a:t>
            </a:r>
            <a:r>
              <a:rPr lang="en-US" altLang="ko-KR" sz="1800" b="0" dirty="0">
                <a:cs typeface="Arial" panose="020B0604020202020204" pitchFamily="34" charset="0"/>
              </a:rPr>
              <a:t> of two MMs</a:t>
            </a:r>
            <a:endParaRPr lang="ko-KR" altLang="en-US" sz="1800" b="0" dirty="0"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CEC644-0C35-4432-9898-240AEA6A7540}"/>
              </a:ext>
            </a:extLst>
          </p:cNvPr>
          <p:cNvSpPr txBox="1"/>
          <p:nvPr/>
        </p:nvSpPr>
        <p:spPr>
          <a:xfrm>
            <a:off x="4020156" y="5518793"/>
            <a:ext cx="380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1800" b="0" dirty="0">
                <a:cs typeface="Arial" panose="020B0604020202020204" pitchFamily="34" charset="0"/>
              </a:rPr>
              <a:t>The </a:t>
            </a:r>
            <a:r>
              <a:rPr lang="en-US" altLang="ko-KR" sz="1800" dirty="0">
                <a:cs typeface="Arial" panose="020B0604020202020204" pitchFamily="34" charset="0"/>
              </a:rPr>
              <a:t>demerits</a:t>
            </a:r>
            <a:r>
              <a:rPr lang="en-US" altLang="ko-KR" sz="1800" b="0" dirty="0">
                <a:cs typeface="Arial" panose="020B0604020202020204" pitchFamily="34" charset="0"/>
              </a:rPr>
              <a:t> of two MMs</a:t>
            </a:r>
            <a:endParaRPr lang="ko-KR" altLang="en-US" sz="1800" b="0" dirty="0">
              <a:cs typeface="Arial" panose="020B0604020202020204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35360" y="3212976"/>
            <a:ext cx="440656" cy="431434"/>
            <a:chOff x="9302764" y="2421304"/>
            <a:chExt cx="1401748" cy="1401748"/>
          </a:xfrm>
        </p:grpSpPr>
        <p:pic>
          <p:nvPicPr>
            <p:cNvPr id="37" name="Picture 6" descr="맥박 - 무료 의료개 아이콘">
              <a:extLst>
                <a:ext uri="{FF2B5EF4-FFF2-40B4-BE49-F238E27FC236}">
                  <a16:creationId xmlns:a16="http://schemas.microsoft.com/office/drawing/2014/main" id="{D36BB3FA-8D94-4421-ACD1-F77248CF5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3333" y1="41778" x2="53333" y2="41778"/>
                          <a14:foregroundMark x1="53333" y1="41778" x2="53333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2764" y="2421304"/>
              <a:ext cx="1401748" cy="1401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 descr="앱 아이콘 처럼 사랑의 - Pixabay의 무료 이미지">
              <a:extLst>
                <a:ext uri="{FF2B5EF4-FFF2-40B4-BE49-F238E27FC236}">
                  <a16:creationId xmlns:a16="http://schemas.microsoft.com/office/drawing/2014/main" id="{D03D4BB4-8441-4E74-94A1-DFE9CA7875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9030" y="2893497"/>
              <a:ext cx="243244" cy="264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EAC0671-6F02-4AF4-92ED-167E9EDC9786}"/>
              </a:ext>
            </a:extLst>
          </p:cNvPr>
          <p:cNvCxnSpPr/>
          <p:nvPr/>
        </p:nvCxnSpPr>
        <p:spPr bwMode="auto">
          <a:xfrm>
            <a:off x="3676950" y="2948281"/>
            <a:ext cx="717773" cy="9232"/>
          </a:xfrm>
          <a:prstGeom prst="straightConnector1">
            <a:avLst/>
          </a:prstGeom>
          <a:ln w="57150">
            <a:prstDash val="sysDot"/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88CC8F2-B357-4DFF-B445-6C099FBD8425}"/>
              </a:ext>
            </a:extLst>
          </p:cNvPr>
          <p:cNvCxnSpPr/>
          <p:nvPr/>
        </p:nvCxnSpPr>
        <p:spPr bwMode="auto">
          <a:xfrm>
            <a:off x="3680984" y="4376688"/>
            <a:ext cx="717773" cy="7630"/>
          </a:xfrm>
          <a:prstGeom prst="straightConnector1">
            <a:avLst/>
          </a:prstGeom>
          <a:ln w="57150">
            <a:prstDash val="sysDot"/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50190" y="4706190"/>
            <a:ext cx="447923" cy="388574"/>
            <a:chOff x="9378396" y="4047100"/>
            <a:chExt cx="1398124" cy="1398124"/>
          </a:xfrm>
        </p:grpSpPr>
        <p:pic>
          <p:nvPicPr>
            <p:cNvPr id="35" name="Picture 10" descr="모바일 탭 - 무료 과학 기술개 아이콘">
              <a:extLst>
                <a:ext uri="{FF2B5EF4-FFF2-40B4-BE49-F238E27FC236}">
                  <a16:creationId xmlns:a16="http://schemas.microsoft.com/office/drawing/2014/main" id="{6469E3A7-9D1C-4AD8-B357-556D3A990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78396" y="4047100"/>
              <a:ext cx="1398124" cy="13981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8" descr="앱 아이콘 처럼 사랑의 - Pixabay의 무료 이미지">
              <a:extLst>
                <a:ext uri="{FF2B5EF4-FFF2-40B4-BE49-F238E27FC236}">
                  <a16:creationId xmlns:a16="http://schemas.microsoft.com/office/drawing/2014/main" id="{7AF73236-D4CD-4799-9187-9182C89B41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1908" y="4354256"/>
              <a:ext cx="298548" cy="29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B66DF674-3861-42BA-AECE-B4713F88EE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9819" y="3861048"/>
            <a:ext cx="1829680" cy="1148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09819" y="2408705"/>
            <a:ext cx="1854024" cy="1186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말풍선: 사각형 4">
            <a:extLst>
              <a:ext uri="{FF2B5EF4-FFF2-40B4-BE49-F238E27FC236}">
                <a16:creationId xmlns:a16="http://schemas.microsoft.com/office/drawing/2014/main" id="{79D202FD-29E8-4CB9-83AE-5BB1233BA698}"/>
              </a:ext>
            </a:extLst>
          </p:cNvPr>
          <p:cNvSpPr/>
          <p:nvPr/>
        </p:nvSpPr>
        <p:spPr>
          <a:xfrm>
            <a:off x="5935635" y="2276872"/>
            <a:ext cx="1763189" cy="931216"/>
          </a:xfrm>
          <a:prstGeom prst="wedgeRectCallout">
            <a:avLst>
              <a:gd name="adj1" fmla="val -54346"/>
              <a:gd name="adj2" fmla="val 45353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b="0" dirty="0">
                <a:solidFill>
                  <a:srgbClr val="FF0000"/>
                </a:solidFill>
                <a:latin typeface="Arial" panose="020B0604020202020204" pitchFamily="34" charset="0"/>
              </a:rPr>
              <a:t>Oops.  It’s weird. </a:t>
            </a:r>
          </a:p>
          <a:p>
            <a:r>
              <a:rPr lang="en-US" altLang="ko-KR" sz="1600" b="0" dirty="0">
                <a:solidFill>
                  <a:srgbClr val="FF0000"/>
                </a:solidFill>
                <a:latin typeface="Arial" panose="020B0604020202020204" pitchFamily="34" charset="0"/>
              </a:rPr>
              <a:t>A mobile app is too slow.</a:t>
            </a:r>
            <a:endParaRPr lang="ko-KR" altLang="en-US" sz="1600" b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말풍선: 사각형 1">
            <a:extLst>
              <a:ext uri="{FF2B5EF4-FFF2-40B4-BE49-F238E27FC236}">
                <a16:creationId xmlns:a16="http://schemas.microsoft.com/office/drawing/2014/main" id="{F9ADD19C-6A59-4A2F-8FBE-AA6295A8E83A}"/>
              </a:ext>
            </a:extLst>
          </p:cNvPr>
          <p:cNvSpPr/>
          <p:nvPr/>
        </p:nvSpPr>
        <p:spPr>
          <a:xfrm>
            <a:off x="5935635" y="3784151"/>
            <a:ext cx="1763189" cy="1144233"/>
          </a:xfrm>
          <a:prstGeom prst="wedgeRectCallout">
            <a:avLst>
              <a:gd name="adj1" fmla="val -55478"/>
              <a:gd name="adj2" fmla="val 47738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altLang="ko-KR" sz="1600" b="0" dirty="0">
                <a:solidFill>
                  <a:srgbClr val="FF0000"/>
                </a:solidFill>
                <a:latin typeface="Arial" panose="020B0604020202020204" pitchFamily="34" charset="0"/>
              </a:rPr>
              <a:t>Oops. My stock app is forcibly killed without my intention.</a:t>
            </a:r>
            <a:endParaRPr lang="ko-KR" altLang="en-US" sz="1600" b="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44695" y="4264806"/>
            <a:ext cx="385188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0" dirty="0">
                <a:solidFill>
                  <a:schemeClr val="tx1"/>
                </a:solidFill>
                <a:ea typeface="맑은 고딕" panose="020B0503020000020004" pitchFamily="50" charset="-127"/>
              </a:rPr>
              <a:t>3) </a:t>
            </a:r>
            <a:r>
              <a:rPr lang="en-US" altLang="ko-KR" sz="2000" b="0" dirty="0" err="1">
                <a:solidFill>
                  <a:schemeClr val="accent2"/>
                </a:solidFill>
                <a:ea typeface="맑은 고딕" panose="020B0503020000020004" pitchFamily="50" charset="-127"/>
              </a:rPr>
              <a:t>Init.</a:t>
            </a:r>
            <a:r>
              <a:rPr lang="en-US" altLang="ko-KR" sz="2000" b="0" dirty="0">
                <a:solidFill>
                  <a:schemeClr val="accent2"/>
                </a:solidFill>
                <a:ea typeface="맑은 고딕" panose="020B0503020000020004" pitchFamily="50" charset="-127"/>
              </a:rPr>
              <a:t> Latency </a:t>
            </a:r>
            <a:br>
              <a:rPr lang="en-US" altLang="ko-KR" sz="2000" b="0" dirty="0">
                <a:solidFill>
                  <a:schemeClr val="accent2"/>
                </a:solidFill>
                <a:ea typeface="맑은 고딕" panose="020B0503020000020004" pitchFamily="50" charset="-127"/>
              </a:rPr>
            </a:br>
            <a:r>
              <a:rPr lang="en-US" altLang="ko-KR" sz="1800" b="0" dirty="0">
                <a:solidFill>
                  <a:schemeClr val="tx1"/>
                </a:solidFill>
                <a:ea typeface="맑은 고딕" panose="020B0503020000020004" pitchFamily="50" charset="-127"/>
              </a:rPr>
              <a:t>(SO-Lookup + XML-Processing)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EAC0671-6F02-4AF4-92ED-167E9EDC9786}"/>
              </a:ext>
            </a:extLst>
          </p:cNvPr>
          <p:cNvCxnSpPr/>
          <p:nvPr/>
        </p:nvCxnSpPr>
        <p:spPr bwMode="auto">
          <a:xfrm>
            <a:off x="7686929" y="2992244"/>
            <a:ext cx="652521" cy="7630"/>
          </a:xfrm>
          <a:prstGeom prst="straightConnector1">
            <a:avLst/>
          </a:prstGeom>
          <a:ln w="57150">
            <a:prstDash val="sysDot"/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88CC8F2-B357-4DFF-B445-6C099FBD8425}"/>
              </a:ext>
            </a:extLst>
          </p:cNvPr>
          <p:cNvCxnSpPr/>
          <p:nvPr/>
        </p:nvCxnSpPr>
        <p:spPr bwMode="auto">
          <a:xfrm>
            <a:off x="7690963" y="4560832"/>
            <a:ext cx="652521" cy="7630"/>
          </a:xfrm>
          <a:prstGeom prst="straightConnector1">
            <a:avLst/>
          </a:prstGeom>
          <a:ln w="57150">
            <a:prstDash val="sysDot"/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8240071" y="2674966"/>
            <a:ext cx="35060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0" dirty="0">
                <a:solidFill>
                  <a:schemeClr val="tx1"/>
                </a:solidFill>
                <a:ea typeface="맑은 고딕" panose="020B0503020000020004" pitchFamily="50" charset="-127"/>
              </a:rPr>
              <a:t>1) </a:t>
            </a:r>
            <a:r>
              <a:rPr lang="en-US" altLang="ko-KR" sz="2000" b="0" dirty="0">
                <a:solidFill>
                  <a:schemeClr val="accent2"/>
                </a:solidFill>
                <a:ea typeface="맑은 고딕" panose="020B0503020000020004" pitchFamily="50" charset="-127"/>
              </a:rPr>
              <a:t>Res. Time </a:t>
            </a:r>
            <a:r>
              <a:rPr lang="en-US" altLang="ko-KR" sz="1800" b="0" dirty="0">
                <a:solidFill>
                  <a:schemeClr val="tx1"/>
                </a:solidFill>
                <a:ea typeface="맑은 고딕" panose="020B0503020000020004" pitchFamily="50" charset="-127"/>
              </a:rPr>
              <a:t>(Swapping )</a:t>
            </a:r>
          </a:p>
          <a:p>
            <a:r>
              <a:rPr lang="en-US" altLang="ko-KR" sz="2000" b="0" dirty="0">
                <a:solidFill>
                  <a:schemeClr val="tx1"/>
                </a:solidFill>
                <a:ea typeface="맑은 고딕" panose="020B0503020000020004" pitchFamily="50" charset="-127"/>
              </a:rPr>
              <a:t>2) </a:t>
            </a:r>
            <a:r>
              <a:rPr lang="en-US" altLang="ko-KR" sz="2000" b="0" dirty="0">
                <a:solidFill>
                  <a:schemeClr val="accent2"/>
                </a:solidFill>
                <a:ea typeface="맑은 고딕" panose="020B0503020000020004" pitchFamily="50" charset="-127"/>
              </a:rPr>
              <a:t>Mem. Usage </a:t>
            </a:r>
            <a:r>
              <a:rPr lang="en-US" altLang="ko-KR" sz="1800" b="0" dirty="0">
                <a:solidFill>
                  <a:schemeClr val="tx1"/>
                </a:solidFill>
                <a:ea typeface="맑은 고딕" panose="020B0503020000020004" pitchFamily="50" charset="-127"/>
              </a:rPr>
              <a:t>(B/G Services)</a:t>
            </a:r>
            <a:endParaRPr lang="en-US" altLang="ko-KR" sz="1800" b="0" dirty="0">
              <a:solidFill>
                <a:schemeClr val="accent2"/>
              </a:solidFill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CEC644-0C35-4432-9898-240AEA6A7540}"/>
              </a:ext>
            </a:extLst>
          </p:cNvPr>
          <p:cNvSpPr txBox="1"/>
          <p:nvPr/>
        </p:nvSpPr>
        <p:spPr>
          <a:xfrm>
            <a:off x="7951859" y="5517762"/>
            <a:ext cx="3721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1"/>
            <a:r>
              <a:rPr lang="en-US" altLang="ko-KR" sz="1800" b="0" dirty="0">
                <a:cs typeface="Arial" panose="020B0604020202020204" pitchFamily="34" charset="0"/>
              </a:rPr>
              <a:t>Our observation: </a:t>
            </a:r>
            <a:r>
              <a:rPr lang="en-US" altLang="ko-KR" sz="1800" dirty="0">
                <a:cs typeface="Arial" panose="020B0604020202020204" pitchFamily="34" charset="0"/>
              </a:rPr>
              <a:t>3 Kinds of PERF Impacts</a:t>
            </a:r>
            <a:r>
              <a:rPr lang="en-US" altLang="ko-KR" sz="1800" b="0" dirty="0">
                <a:cs typeface="Arial" panose="020B0604020202020204" pitchFamily="34" charset="0"/>
              </a:rPr>
              <a:t> w/ 4 sources</a:t>
            </a:r>
            <a:endParaRPr lang="ko-KR" altLang="en-US" sz="1800" b="0" dirty="0"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5442" y="3208088"/>
            <a:ext cx="28798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ko-KR" sz="2000" dirty="0">
                <a:solidFill>
                  <a:srgbClr val="3333FF"/>
                </a:solidFill>
                <a:cs typeface="Arial" panose="020B0604020202020204" pitchFamily="34" charset="0"/>
              </a:rPr>
              <a:t>Swap</a:t>
            </a:r>
            <a:r>
              <a:rPr lang="ko-KR" altLang="ko-KR" sz="1400" b="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altLang="ko-KR" sz="1400" b="0" dirty="0">
                <a:solidFill>
                  <a:schemeClr val="tx1"/>
                </a:solidFill>
                <a:cs typeface="Arial" panose="020B0604020202020204" pitchFamily="34" charset="0"/>
              </a:rPr>
              <a:t>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o preserve apps status</a:t>
            </a:r>
            <a:endParaRPr lang="ko-KR" altLang="ko-KR" sz="1400" b="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lvl="0" latinLnBrk="1"/>
            <a:endParaRPr lang="ko-KR" altLang="en-US" sz="1200" b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3698" y="4720256"/>
            <a:ext cx="3261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1"/>
            <a:r>
              <a:rPr lang="en-US" altLang="ko-KR" sz="1800" dirty="0">
                <a:solidFill>
                  <a:srgbClr val="3333FF"/>
                </a:solidFill>
                <a:cs typeface="Arial" panose="020B0604020202020204" pitchFamily="34" charset="0"/>
              </a:rPr>
              <a:t>OOMK</a:t>
            </a:r>
            <a:r>
              <a:rPr lang="en-US" altLang="ko-KR" sz="1400" b="0" dirty="0">
                <a:solidFill>
                  <a:schemeClr val="tx1"/>
                </a:solidFill>
                <a:cs typeface="Arial" panose="020B0604020202020204" pitchFamily="34" charset="0"/>
              </a:rPr>
              <a:t> t</a:t>
            </a:r>
            <a:r>
              <a:rPr lang="en-US" altLang="ko-KR" sz="1400" dirty="0">
                <a:solidFill>
                  <a:schemeClr val="tx1"/>
                </a:solidFill>
                <a:cs typeface="Arial" panose="020B0604020202020204" pitchFamily="34" charset="0"/>
              </a:rPr>
              <a:t>o launch new apps quickly</a:t>
            </a:r>
            <a:endParaRPr lang="ko-KR" altLang="ko-KR" sz="1400" b="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1864" y="1727230"/>
            <a:ext cx="20150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MM: Memory Management</a:t>
            </a:r>
            <a:endParaRPr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1" name="다이어그램 40">
            <a:extLst>
              <a:ext uri="{FF2B5EF4-FFF2-40B4-BE49-F238E27FC236}">
                <a16:creationId xmlns:a16="http://schemas.microsoft.com/office/drawing/2014/main" id="{AAC9B4A2-DDB6-40E5-9604-766D6F1063A4}"/>
              </a:ext>
            </a:extLst>
          </p:cNvPr>
          <p:cNvGraphicFramePr/>
          <p:nvPr/>
        </p:nvGraphicFramePr>
        <p:xfrm>
          <a:off x="339112" y="3809612"/>
          <a:ext cx="3319442" cy="830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extLst>
      <p:ext uri="{BB962C8B-B14F-4D97-AF65-F5344CB8AC3E}">
        <p14:creationId xmlns:p14="http://schemas.microsoft.com/office/powerpoint/2010/main" val="144880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 bwMode="auto">
          <a:xfrm>
            <a:off x="1740351" y="3400871"/>
            <a:ext cx="7920880" cy="3149745"/>
          </a:xfrm>
          <a:prstGeom prst="roundRect">
            <a:avLst>
              <a:gd name="adj" fmla="val 1951"/>
            </a:avLst>
          </a:prstGeom>
          <a:ln w="76200"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>
              <a:solidFill>
                <a:schemeClr val="tx2"/>
              </a:solidFill>
              <a:latin typeface="Arial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A6A7C791-915F-CE49-AF8C-2D98DC463E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251941"/>
            <a:ext cx="6960096" cy="762000"/>
          </a:xfrm>
        </p:spPr>
        <p:txBody>
          <a:bodyPr/>
          <a:lstStyle/>
          <a:p>
            <a:pPr lvl="1" algn="l"/>
            <a:r>
              <a:rPr lang="en-US" dirty="0">
                <a:cs typeface="Arial" panose="020B0604020202020204" pitchFamily="34" charset="0"/>
              </a:rPr>
              <a:t>SWAM: System Overview</a:t>
            </a:r>
            <a:endParaRPr lang="en-KR" dirty="0">
              <a:cs typeface="Arial" panose="020B0604020202020204" pitchFamily="34" charset="0"/>
            </a:endParaRPr>
          </a:p>
        </p:txBody>
      </p:sp>
      <p:sp>
        <p:nvSpPr>
          <p:cNvPr id="6146" name="슬라이드 번호 개체 틀 3">
            <a:extLst>
              <a:ext uri="{FF2B5EF4-FFF2-40B4-BE49-F238E27FC236}">
                <a16:creationId xmlns:a16="http://schemas.microsoft.com/office/drawing/2014/main" id="{2D03568D-1CF9-B745-8297-968CE22836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1424" y="6390105"/>
            <a:ext cx="10367433" cy="32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AA79A2B-3889-4BDD-84D9-370CA7836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458" y="1328595"/>
            <a:ext cx="10801200" cy="433944"/>
          </a:xfrm>
        </p:spPr>
        <p:txBody>
          <a:bodyPr/>
          <a:lstStyle/>
          <a:p>
            <a:r>
              <a:rPr lang="en-US" altLang="ko-KR" sz="2400" b="0" dirty="0">
                <a:latin typeface="Arial" panose="020B0604020202020204" pitchFamily="34" charset="0"/>
                <a:cs typeface="Arial" panose="020B0604020202020204" pitchFamily="34" charset="0"/>
              </a:rPr>
              <a:t>SWAM efficiently </a:t>
            </a:r>
            <a:r>
              <a:rPr lang="en-US" altLang="ko-KR" sz="2400" b="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orchestrates</a:t>
            </a:r>
            <a:r>
              <a:rPr lang="en-US" altLang="ko-KR" sz="2400" b="0" dirty="0">
                <a:latin typeface="Arial" panose="020B0604020202020204" pitchFamily="34" charset="0"/>
                <a:cs typeface="Arial" panose="020B0604020202020204" pitchFamily="34" charset="0"/>
              </a:rPr>
              <a:t> the traditional swapping and killing schemes </a:t>
            </a:r>
          </a:p>
          <a:p>
            <a:endParaRPr lang="ko-KR" alt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258138-F534-40E8-8155-4769F5E589ED}"/>
              </a:ext>
            </a:extLst>
          </p:cNvPr>
          <p:cNvSpPr txBox="1"/>
          <p:nvPr/>
        </p:nvSpPr>
        <p:spPr>
          <a:xfrm>
            <a:off x="4070969" y="6373060"/>
            <a:ext cx="307198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800" b="0" i="0" u="none" strike="noStrike" baseline="0">
                <a:solidFill>
                  <a:srgbClr val="92D050"/>
                </a:solidFill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System overview of SWAM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919536" y="3551396"/>
            <a:ext cx="7700702" cy="2834669"/>
            <a:chOff x="1343473" y="2352659"/>
            <a:chExt cx="8956121" cy="390689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5B9421-C055-4FB8-9F4A-0A66ADBC6FFD}"/>
                </a:ext>
              </a:extLst>
            </p:cNvPr>
            <p:cNvSpPr/>
            <p:nvPr/>
          </p:nvSpPr>
          <p:spPr>
            <a:xfrm>
              <a:off x="8081100" y="2500539"/>
              <a:ext cx="2049875" cy="85514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ko-KR" altLang="en-US" sz="1200" b="0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61885FF-22FB-4463-BD44-28AB1B435933}"/>
                </a:ext>
              </a:extLst>
            </p:cNvPr>
            <p:cNvSpPr/>
            <p:nvPr/>
          </p:nvSpPr>
          <p:spPr>
            <a:xfrm>
              <a:off x="1343474" y="4857691"/>
              <a:ext cx="8787501" cy="13796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CA33F41-89A7-4975-9251-01826D3B8079}"/>
                </a:ext>
              </a:extLst>
            </p:cNvPr>
            <p:cNvSpPr/>
            <p:nvPr/>
          </p:nvSpPr>
          <p:spPr>
            <a:xfrm>
              <a:off x="5426424" y="2558956"/>
              <a:ext cx="1496660" cy="1224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038702-7B4B-4BAD-8E4E-E48C2DC0ADE6}"/>
                </a:ext>
              </a:extLst>
            </p:cNvPr>
            <p:cNvSpPr txBox="1"/>
            <p:nvPr/>
          </p:nvSpPr>
          <p:spPr>
            <a:xfrm>
              <a:off x="5624719" y="2799436"/>
              <a:ext cx="1076237" cy="478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0" dirty="0">
                  <a:latin typeface="+mj-lt"/>
                  <a:cs typeface="Arial" panose="020B0604020202020204" pitchFamily="34" charset="0"/>
                </a:rPr>
                <a:t>ZRAM</a:t>
              </a:r>
              <a:endParaRPr lang="ko-KR" altLang="en-US" sz="1800" b="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21D797E-941C-4514-96C0-5330085B7A18}"/>
                </a:ext>
              </a:extLst>
            </p:cNvPr>
            <p:cNvSpPr/>
            <p:nvPr/>
          </p:nvSpPr>
          <p:spPr>
            <a:xfrm>
              <a:off x="1343473" y="2558956"/>
              <a:ext cx="3989932" cy="12245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800" b="0" dirty="0"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28" name="연결선: 꺾임 66">
              <a:extLst>
                <a:ext uri="{FF2B5EF4-FFF2-40B4-BE49-F238E27FC236}">
                  <a16:creationId xmlns:a16="http://schemas.microsoft.com/office/drawing/2014/main" id="{A7DD56BD-1F96-4595-8E14-F25DF1D7F2DB}"/>
                </a:ext>
              </a:extLst>
            </p:cNvPr>
            <p:cNvCxnSpPr>
              <a:cxnSpLocks/>
              <a:stCxn id="60" idx="0"/>
              <a:endCxn id="69" idx="1"/>
            </p:cNvCxnSpPr>
            <p:nvPr/>
          </p:nvCxnSpPr>
          <p:spPr>
            <a:xfrm rot="5400000" flipH="1" flipV="1">
              <a:off x="7309207" y="4418136"/>
              <a:ext cx="677885" cy="731844"/>
            </a:xfrm>
            <a:prstGeom prst="bentConnector2">
              <a:avLst/>
            </a:prstGeom>
            <a:ln w="57150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43A392-EEED-4E4A-A3BC-EC9EFD23ADE1}"/>
                </a:ext>
              </a:extLst>
            </p:cNvPr>
            <p:cNvSpPr txBox="1"/>
            <p:nvPr/>
          </p:nvSpPr>
          <p:spPr>
            <a:xfrm>
              <a:off x="1398978" y="5111453"/>
              <a:ext cx="2245621" cy="838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0" dirty="0">
                  <a:latin typeface="+mj-lt"/>
                  <a:cs typeface="Arial" panose="020B0604020202020204" pitchFamily="34" charset="0"/>
                </a:rPr>
                <a:t>/opt/user/</a:t>
              </a:r>
              <a:r>
                <a:rPr lang="en-US" altLang="ko-KR" sz="1200" b="0" dirty="0" err="1">
                  <a:latin typeface="+mj-lt"/>
                  <a:cs typeface="Arial" panose="020B0604020202020204" pitchFamily="34" charset="0"/>
                </a:rPr>
                <a:t>apk</a:t>
              </a:r>
              <a:r>
                <a:rPr lang="en-US" altLang="ko-KR" sz="1200" b="0" dirty="0">
                  <a:latin typeface="+mj-lt"/>
                  <a:cs typeface="Arial" panose="020B0604020202020204" pitchFamily="34" charset="0"/>
                </a:rPr>
                <a:t>/</a:t>
              </a:r>
              <a:r>
                <a:rPr lang="ko-KR" altLang="en-US" sz="1200" b="0" dirty="0">
                  <a:latin typeface="+mj-lt"/>
                  <a:cs typeface="Arial" panose="020B0604020202020204" pitchFamily="34" charset="0"/>
                </a:rPr>
                <a:t>***</a:t>
              </a:r>
              <a:endParaRPr lang="en-US" altLang="ko-KR" sz="1200" b="0" dirty="0">
                <a:latin typeface="+mj-lt"/>
                <a:cs typeface="Arial" panose="020B0604020202020204" pitchFamily="34" charset="0"/>
              </a:endParaRPr>
            </a:p>
            <a:p>
              <a:r>
                <a:rPr lang="en-US" altLang="ko-KR" sz="1200" b="0" dirty="0">
                  <a:latin typeface="+mj-lt"/>
                  <a:cs typeface="Arial" panose="020B0604020202020204" pitchFamily="34" charset="0"/>
                </a:rPr>
                <a:t>/opt/user/</a:t>
              </a:r>
              <a:r>
                <a:rPr lang="en-US" altLang="ko-KR" sz="1200" b="0" dirty="0" err="1">
                  <a:latin typeface="+mj-lt"/>
                  <a:cs typeface="Arial" panose="020B0604020202020204" pitchFamily="34" charset="0"/>
                </a:rPr>
                <a:t>img</a:t>
              </a:r>
              <a:r>
                <a:rPr lang="en-US" altLang="ko-KR" sz="1200" b="0" dirty="0">
                  <a:latin typeface="+mj-lt"/>
                  <a:cs typeface="Arial" panose="020B0604020202020204" pitchFamily="34" charset="0"/>
                </a:rPr>
                <a:t>/***</a:t>
              </a:r>
            </a:p>
            <a:p>
              <a:r>
                <a:rPr lang="en-US" altLang="ko-KR" sz="1200" b="0" dirty="0">
                  <a:latin typeface="+mj-lt"/>
                  <a:cs typeface="Arial" panose="020B0604020202020204" pitchFamily="34" charset="0"/>
                </a:rPr>
                <a:t>(EXT4)</a:t>
              </a:r>
              <a:endParaRPr lang="ko-KR" altLang="en-US" sz="1200" b="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BCB62B5-0D56-4A72-B354-47EA13B57479}"/>
                </a:ext>
              </a:extLst>
            </p:cNvPr>
            <p:cNvSpPr txBox="1"/>
            <p:nvPr/>
          </p:nvSpPr>
          <p:spPr>
            <a:xfrm>
              <a:off x="6300226" y="5835363"/>
              <a:ext cx="1422960" cy="42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rial" panose="020B0604020202020204" pitchFamily="34" charset="0"/>
                </a:rPr>
                <a:t>swap-out</a:t>
              </a:r>
              <a:endParaRPr lang="ko-KR" altLang="en-US" sz="14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34" name="연결선: 꺾임 90">
              <a:extLst>
                <a:ext uri="{FF2B5EF4-FFF2-40B4-BE49-F238E27FC236}">
                  <a16:creationId xmlns:a16="http://schemas.microsoft.com/office/drawing/2014/main" id="{676D606D-FAFE-4FC3-BFB7-E571BF719104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481743" y="4082928"/>
              <a:ext cx="1019447" cy="2246382"/>
            </a:xfrm>
            <a:prstGeom prst="bentConnector2">
              <a:avLst/>
            </a:prstGeom>
            <a:ln w="57150">
              <a:solidFill>
                <a:srgbClr val="3136F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5B225D-F48E-4220-B0BB-5D1B46B14D0C}"/>
                </a:ext>
              </a:extLst>
            </p:cNvPr>
            <p:cNvSpPr txBox="1"/>
            <p:nvPr/>
          </p:nvSpPr>
          <p:spPr>
            <a:xfrm>
              <a:off x="3876801" y="2554019"/>
              <a:ext cx="1629082" cy="42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0" dirty="0">
                  <a:solidFill>
                    <a:srgbClr val="3136FD"/>
                  </a:solidFill>
                  <a:latin typeface="+mj-lt"/>
                  <a:cs typeface="Arial" panose="020B0604020202020204" pitchFamily="34" charset="0"/>
                </a:rPr>
                <a:t>(fast path)</a:t>
              </a:r>
              <a:endParaRPr lang="ko-KR" altLang="en-US" sz="1400" b="0" dirty="0">
                <a:solidFill>
                  <a:srgbClr val="3136FD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9A5F04-2048-47D2-88D8-4CFEF1F350F4}"/>
                </a:ext>
              </a:extLst>
            </p:cNvPr>
            <p:cNvSpPr txBox="1"/>
            <p:nvPr/>
          </p:nvSpPr>
          <p:spPr>
            <a:xfrm>
              <a:off x="5497907" y="3282432"/>
              <a:ext cx="1391662" cy="42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rial" panose="020B0604020202020204" pitchFamily="34" charset="0"/>
                </a:rPr>
                <a:t>zram-out</a:t>
              </a:r>
              <a:endParaRPr lang="ko-KR" altLang="en-US" sz="14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D3C0496-104E-4FFE-8B01-C718E7C19F48}"/>
                </a:ext>
              </a:extLst>
            </p:cNvPr>
            <p:cNvSpPr/>
            <p:nvPr/>
          </p:nvSpPr>
          <p:spPr>
            <a:xfrm>
              <a:off x="2236547" y="2724129"/>
              <a:ext cx="1175675" cy="91419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B4E567-1B44-4188-AB5E-9CA9AB5ED04A}"/>
                </a:ext>
              </a:extLst>
            </p:cNvPr>
            <p:cNvSpPr txBox="1"/>
            <p:nvPr/>
          </p:nvSpPr>
          <p:spPr>
            <a:xfrm>
              <a:off x="1457384" y="2792650"/>
              <a:ext cx="1211581" cy="838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0" dirty="0">
                  <a:latin typeface="+mj-lt"/>
                  <a:cs typeface="Arial" panose="020B0604020202020204" pitchFamily="34" charset="0"/>
                </a:rPr>
                <a:t>System </a:t>
              </a:r>
            </a:p>
            <a:p>
              <a:pPr algn="ctr"/>
              <a:r>
                <a:rPr lang="en-US" altLang="ko-KR" sz="1800" b="0" dirty="0">
                  <a:latin typeface="+mj-lt"/>
                  <a:cs typeface="Arial" panose="020B0604020202020204" pitchFamily="34" charset="0"/>
                </a:rPr>
                <a:t>RAM</a:t>
              </a:r>
              <a:endParaRPr lang="ko-KR" altLang="en-US" sz="1800" b="0" dirty="0"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40" name="연결선: 꺾임 5">
              <a:extLst>
                <a:ext uri="{FF2B5EF4-FFF2-40B4-BE49-F238E27FC236}">
                  <a16:creationId xmlns:a16="http://schemas.microsoft.com/office/drawing/2014/main" id="{3264BAEB-8F72-4760-8F7C-47274304BF13}"/>
                </a:ext>
              </a:extLst>
            </p:cNvPr>
            <p:cNvCxnSpPr>
              <a:cxnSpLocks/>
              <a:stCxn id="24" idx="3"/>
              <a:endCxn id="68" idx="1"/>
            </p:cNvCxnSpPr>
            <p:nvPr/>
          </p:nvCxnSpPr>
          <p:spPr>
            <a:xfrm>
              <a:off x="6923085" y="3171239"/>
              <a:ext cx="1091760" cy="820312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26AB5F1E-6634-4035-96D0-FD947843C20A}"/>
                </a:ext>
              </a:extLst>
            </p:cNvPr>
            <p:cNvGrpSpPr/>
            <p:nvPr/>
          </p:nvGrpSpPr>
          <p:grpSpPr>
            <a:xfrm>
              <a:off x="3370317" y="3931715"/>
              <a:ext cx="2661437" cy="1125244"/>
              <a:chOff x="1369767" y="3222909"/>
              <a:chExt cx="2135668" cy="1069476"/>
            </a:xfrm>
          </p:grpSpPr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DE453918-1C6C-4E95-837D-7E15BCC35857}"/>
                  </a:ext>
                </a:extLst>
              </p:cNvPr>
              <p:cNvSpPr/>
              <p:nvPr/>
            </p:nvSpPr>
            <p:spPr>
              <a:xfrm>
                <a:off x="1411516" y="3222909"/>
                <a:ext cx="2093919" cy="106947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3136FD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altLang="ko-KR" sz="1100" b="0" dirty="0">
                  <a:solidFill>
                    <a:srgbClr val="3136FD"/>
                  </a:solidFill>
                  <a:latin typeface="+mj-lt"/>
                </a:endParaRPr>
              </a:p>
              <a:p>
                <a:pPr algn="ctr"/>
                <a:endParaRPr lang="en-US" altLang="ko-KR" sz="1100" b="0" dirty="0">
                  <a:solidFill>
                    <a:srgbClr val="3136FD"/>
                  </a:solidFill>
                  <a:latin typeface="+mj-lt"/>
                </a:endParaRPr>
              </a:p>
              <a:p>
                <a:pPr algn="ctr"/>
                <a:endParaRPr lang="ko-KR" altLang="en-US" sz="1100" b="0" dirty="0">
                  <a:solidFill>
                    <a:srgbClr val="3136FD"/>
                  </a:solidFill>
                  <a:latin typeface="+mj-lt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C6F4BBC-3BBC-4064-8005-61567247C9D0}"/>
                  </a:ext>
                </a:extLst>
              </p:cNvPr>
              <p:cNvSpPr txBox="1"/>
              <p:nvPr/>
            </p:nvSpPr>
            <p:spPr>
              <a:xfrm>
                <a:off x="1369767" y="3539643"/>
                <a:ext cx="2055060" cy="443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3136FD"/>
                    </a:solidFill>
                    <a:latin typeface="+mj-lt"/>
                  </a:rPr>
                  <a:t>(1) Adaptive Swap</a:t>
                </a:r>
                <a:endParaRPr lang="ko-KR" altLang="en-US" sz="1600" dirty="0">
                  <a:solidFill>
                    <a:srgbClr val="3136FD"/>
                  </a:solidFill>
                  <a:latin typeface="+mj-lt"/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0BA9DC-AC98-4596-8BF5-0EEEFA833FA2}"/>
                </a:ext>
              </a:extLst>
            </p:cNvPr>
            <p:cNvSpPr txBox="1"/>
            <p:nvPr/>
          </p:nvSpPr>
          <p:spPr>
            <a:xfrm>
              <a:off x="8122825" y="2508729"/>
              <a:ext cx="1958861" cy="466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>
                  <a:solidFill>
                    <a:srgbClr val="FF0000"/>
                  </a:solidFill>
                  <a:latin typeface="+mj-lt"/>
                </a:rPr>
                <a:t>        </a:t>
              </a:r>
              <a:endParaRPr lang="ko-KR" altLang="en-US" sz="1600" dirty="0">
                <a:solidFill>
                  <a:srgbClr val="FF0000"/>
                </a:solidFill>
                <a:latin typeface="+mj-lt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0BAFD74-1214-41A4-A80F-F66E21A71E65}"/>
                </a:ext>
              </a:extLst>
            </p:cNvPr>
            <p:cNvGrpSpPr/>
            <p:nvPr/>
          </p:nvGrpSpPr>
          <p:grpSpPr>
            <a:xfrm>
              <a:off x="7953699" y="3600050"/>
              <a:ext cx="2345895" cy="1097149"/>
              <a:chOff x="-2139761" y="3298594"/>
              <a:chExt cx="1882462" cy="908078"/>
            </a:xfrm>
            <a:solidFill>
              <a:schemeClr val="bg1"/>
            </a:solidFill>
          </p:grpSpPr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75CADE7F-5091-4050-897F-862377AC2110}"/>
                  </a:ext>
                </a:extLst>
              </p:cNvPr>
              <p:cNvSpPr/>
              <p:nvPr/>
            </p:nvSpPr>
            <p:spPr>
              <a:xfrm>
                <a:off x="-2037527" y="3298594"/>
                <a:ext cx="1644920" cy="908078"/>
              </a:xfrm>
              <a:prstGeom prst="rect">
                <a:avLst/>
              </a:prstGeom>
              <a:grpFill/>
              <a:ln w="38100">
                <a:solidFill>
                  <a:srgbClr val="008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ko-KR" altLang="en-US" sz="1200" b="0" dirty="0">
                  <a:solidFill>
                    <a:srgbClr val="008000"/>
                  </a:solidFill>
                  <a:latin typeface="+mj-lt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6AF44D1-2CDB-45FF-90E2-DDF1D89C8E2C}"/>
                  </a:ext>
                </a:extLst>
              </p:cNvPr>
              <p:cNvSpPr txBox="1"/>
              <p:nvPr/>
            </p:nvSpPr>
            <p:spPr>
              <a:xfrm>
                <a:off x="-2139761" y="3462722"/>
                <a:ext cx="1882462" cy="386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>
                    <a:solidFill>
                      <a:srgbClr val="008000"/>
                    </a:solidFill>
                    <a:latin typeface="+mj-lt"/>
                  </a:rPr>
                  <a:t>(2) OOM Cleaner</a:t>
                </a:r>
                <a:endParaRPr lang="ko-KR" altLang="en-US" sz="1600" dirty="0">
                  <a:solidFill>
                    <a:srgbClr val="008000"/>
                  </a:solidFill>
                  <a:latin typeface="+mj-lt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83FF520-C1BD-4E0A-B2E6-DF9E3738938F}"/>
                </a:ext>
              </a:extLst>
            </p:cNvPr>
            <p:cNvSpPr txBox="1"/>
            <p:nvPr/>
          </p:nvSpPr>
          <p:spPr>
            <a:xfrm>
              <a:off x="3848724" y="3358995"/>
              <a:ext cx="1395460" cy="42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0" dirty="0">
                  <a:solidFill>
                    <a:srgbClr val="3136FD"/>
                  </a:solidFill>
                  <a:latin typeface="+mj-lt"/>
                  <a:cs typeface="Arial" panose="020B0604020202020204" pitchFamily="34" charset="0"/>
                </a:rPr>
                <a:t>(slow path)</a:t>
              </a:r>
              <a:endParaRPr lang="ko-KR" altLang="en-US" sz="1400" b="0" dirty="0">
                <a:solidFill>
                  <a:srgbClr val="3136FD"/>
                </a:solidFill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F870D66-ADEB-4446-A435-8757D6993DF6}"/>
                </a:ext>
              </a:extLst>
            </p:cNvPr>
            <p:cNvCxnSpPr>
              <a:cxnSpLocks/>
            </p:cNvCxnSpPr>
            <p:nvPr/>
          </p:nvCxnSpPr>
          <p:spPr>
            <a:xfrm>
              <a:off x="3880398" y="3058323"/>
              <a:ext cx="0" cy="867117"/>
            </a:xfrm>
            <a:prstGeom prst="line">
              <a:avLst/>
            </a:prstGeom>
            <a:ln w="57150">
              <a:solidFill>
                <a:srgbClr val="3136F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8A268F7-C1FE-48F9-88B6-35A96D58951F}"/>
                </a:ext>
              </a:extLst>
            </p:cNvPr>
            <p:cNvSpPr/>
            <p:nvPr/>
          </p:nvSpPr>
          <p:spPr>
            <a:xfrm>
              <a:off x="2926623" y="2507469"/>
              <a:ext cx="728376" cy="30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6A5AD3E-4537-4F98-8E2B-E457BEE18983}"/>
                </a:ext>
              </a:extLst>
            </p:cNvPr>
            <p:cNvSpPr txBox="1"/>
            <p:nvPr/>
          </p:nvSpPr>
          <p:spPr>
            <a:xfrm>
              <a:off x="2852435" y="2352659"/>
              <a:ext cx="880070" cy="47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0" dirty="0">
                  <a:latin typeface="+mj-lt"/>
                  <a:cs typeface="Arial" panose="020B0604020202020204" pitchFamily="34" charset="0"/>
                </a:rPr>
                <a:t>RAM</a:t>
              </a:r>
              <a:endParaRPr lang="ko-KR" altLang="en-US" sz="1800" b="0" dirty="0"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4669137-E7F7-417A-A600-85186020FD0A}"/>
                </a:ext>
              </a:extLst>
            </p:cNvPr>
            <p:cNvSpPr/>
            <p:nvPr/>
          </p:nvSpPr>
          <p:spPr>
            <a:xfrm>
              <a:off x="1661359" y="4702340"/>
              <a:ext cx="1509742" cy="30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b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9CB107F-AD20-4CB5-991C-B11817D68FCE}"/>
                </a:ext>
              </a:extLst>
            </p:cNvPr>
            <p:cNvSpPr txBox="1"/>
            <p:nvPr/>
          </p:nvSpPr>
          <p:spPr>
            <a:xfrm>
              <a:off x="1598172" y="4596436"/>
              <a:ext cx="1658728" cy="509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b="0" dirty="0">
                  <a:latin typeface="+mj-lt"/>
                  <a:cs typeface="Arial" panose="020B0604020202020204" pitchFamily="34" charset="0"/>
                </a:rPr>
                <a:t>NAND flash</a:t>
              </a:r>
              <a:endParaRPr lang="ko-KR" altLang="en-US" sz="1800" b="0" dirty="0">
                <a:latin typeface="+mj-lt"/>
                <a:cs typeface="Arial" panose="020B0604020202020204" pitchFamily="34" charset="0"/>
              </a:endParaRPr>
            </a:p>
          </p:txBody>
        </p:sp>
        <p:cxnSp>
          <p:nvCxnSpPr>
            <p:cNvPr id="54" name="연결선: 꺾임 97">
              <a:extLst>
                <a:ext uri="{FF2B5EF4-FFF2-40B4-BE49-F238E27FC236}">
                  <a16:creationId xmlns:a16="http://schemas.microsoft.com/office/drawing/2014/main" id="{1AC2B58A-D9C6-46C8-B1E0-CBB9065E2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0974" y="2863607"/>
              <a:ext cx="5958" cy="1447192"/>
            </a:xfrm>
            <a:prstGeom prst="bentConnector3">
              <a:avLst>
                <a:gd name="adj1" fmla="val 6086590"/>
              </a:avLst>
            </a:prstGeom>
            <a:ln w="57150">
              <a:solidFill>
                <a:srgbClr val="008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E6A42516-76D1-4EBB-9135-5B395978BDDB}"/>
                </a:ext>
              </a:extLst>
            </p:cNvPr>
            <p:cNvCxnSpPr/>
            <p:nvPr/>
          </p:nvCxnSpPr>
          <p:spPr>
            <a:xfrm flipV="1">
              <a:off x="3858456" y="3089050"/>
              <a:ext cx="1754106" cy="0"/>
            </a:xfrm>
            <a:prstGeom prst="straightConnector1">
              <a:avLst/>
            </a:prstGeom>
            <a:ln w="57150">
              <a:solidFill>
                <a:srgbClr val="3136F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E1320080-58C3-4FD2-82F1-30FB336791DF}"/>
                </a:ext>
              </a:extLst>
            </p:cNvPr>
            <p:cNvCxnSpPr/>
            <p:nvPr/>
          </p:nvCxnSpPr>
          <p:spPr>
            <a:xfrm>
              <a:off x="2618837" y="3345546"/>
              <a:ext cx="1275550" cy="0"/>
            </a:xfrm>
            <a:prstGeom prst="line">
              <a:avLst/>
            </a:prstGeom>
            <a:ln w="57150">
              <a:solidFill>
                <a:srgbClr val="3136FD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8649C437-DF5B-46CD-B0EF-F9A9773E68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0053" y="5123000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3E0356BF-3447-4DC4-98A8-2EF06A7A2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331" y="5123000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4E587B94-3989-4A12-99CF-100F632EF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2609" y="5123000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C8CF9F7F-88F2-4F26-AC45-EB0B3110E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887" y="5123000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8D54E0DC-74BD-4545-851C-6D53178B7D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1795" y="5519980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C6961B28-6BBD-4868-80BD-BE23B409D6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073" y="5519980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89E2CD1D-83EA-4A24-BB84-0925114A2F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4351" y="5519980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5F7D5785-B321-41F8-BBF9-2C0329FE3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629" y="5519980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30ADA9C8-C5AC-452C-9354-3F0A08D61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907" y="5519980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0C1DC9DF-2732-41A4-87D2-3B3594629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619" y="5134824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8C8C224B-17D9-4EBC-8B0C-4C7477CDE728}"/>
                </a:ext>
              </a:extLst>
            </p:cNvPr>
            <p:cNvSpPr/>
            <p:nvPr/>
          </p:nvSpPr>
          <p:spPr>
            <a:xfrm>
              <a:off x="8014845" y="3904559"/>
              <a:ext cx="134588" cy="1739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02F674A-0C24-4749-8067-16F8C7C1FBEC}"/>
                </a:ext>
              </a:extLst>
            </p:cNvPr>
            <p:cNvSpPr/>
            <p:nvPr/>
          </p:nvSpPr>
          <p:spPr>
            <a:xfrm>
              <a:off x="8014071" y="4358123"/>
              <a:ext cx="134588" cy="17398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92D05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</p:txBody>
        </p:sp>
        <p:pic>
          <p:nvPicPr>
            <p:cNvPr id="71" name="Picture 6" descr="파일, 새 파일을 2 무료 아이콘 - Icon-Icons.com">
              <a:extLst>
                <a:ext uri="{FF2B5EF4-FFF2-40B4-BE49-F238E27FC236}">
                  <a16:creationId xmlns:a16="http://schemas.microsoft.com/office/drawing/2014/main" id="{D8D1591C-FD37-4B22-BC63-DFA889EF1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185" y="5521669"/>
              <a:ext cx="466679" cy="452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8580A5B-3139-416F-A87D-CEE2F426A9FC}"/>
                </a:ext>
              </a:extLst>
            </p:cNvPr>
            <p:cNvSpPr txBox="1"/>
            <p:nvPr/>
          </p:nvSpPr>
          <p:spPr>
            <a:xfrm>
              <a:off x="6425554" y="5361051"/>
              <a:ext cx="1716667" cy="509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800" dirty="0">
                  <a:solidFill>
                    <a:srgbClr val="3136FD"/>
                  </a:solidFill>
                  <a:latin typeface="+mj-lt"/>
                  <a:cs typeface="Arial" panose="020B0604020202020204" pitchFamily="34" charset="0"/>
                </a:rPr>
                <a:t>SWAM files</a:t>
              </a:r>
              <a:endParaRPr lang="ko-KR" altLang="en-US" sz="1800" dirty="0">
                <a:solidFill>
                  <a:srgbClr val="3136FD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22B981-3217-4C16-9D9B-0E40075E0A7B}"/>
                </a:ext>
              </a:extLst>
            </p:cNvPr>
            <p:cNvSpPr txBox="1"/>
            <p:nvPr/>
          </p:nvSpPr>
          <p:spPr>
            <a:xfrm>
              <a:off x="8294823" y="4202073"/>
              <a:ext cx="1702478" cy="424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cs typeface="Arial" panose="020B0604020202020204" pitchFamily="34" charset="0"/>
                </a:rPr>
                <a:t>swap-clean</a:t>
              </a:r>
              <a:endParaRPr lang="ko-KR" altLang="en-US" sz="14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1085962" y="1832253"/>
          <a:ext cx="10546153" cy="14325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201726">
                  <a:extLst>
                    <a:ext uri="{9D8B030D-6E8A-4147-A177-3AD203B41FA5}">
                      <a16:colId xmlns:a16="http://schemas.microsoft.com/office/drawing/2014/main" val="3040969123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3788521132"/>
                    </a:ext>
                  </a:extLst>
                </a:gridCol>
                <a:gridCol w="857313">
                  <a:extLst>
                    <a:ext uri="{9D8B030D-6E8A-4147-A177-3AD203B41FA5}">
                      <a16:colId xmlns:a16="http://schemas.microsoft.com/office/drawing/2014/main" val="2408790337"/>
                    </a:ext>
                  </a:extLst>
                </a:gridCol>
                <a:gridCol w="5830930">
                  <a:extLst>
                    <a:ext uri="{9D8B030D-6E8A-4147-A177-3AD203B41FA5}">
                      <a16:colId xmlns:a16="http://schemas.microsoft.com/office/drawing/2014/main" val="747457784"/>
                    </a:ext>
                  </a:extLst>
                </a:gridCol>
              </a:tblGrid>
              <a:tr h="2181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3 PERF Impacts 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Components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Color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Goal (Strong points against</a:t>
                      </a:r>
                      <a:r>
                        <a:rPr lang="en-US" altLang="ko-KR" sz="1400" baseline="0" dirty="0"/>
                        <a:t> existing systems)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775196"/>
                  </a:ext>
                </a:extLst>
              </a:tr>
              <a:tr h="2181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 Usage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(1) Adaptive Swap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accent2"/>
                          </a:solidFill>
                        </a:rPr>
                        <a:t>Blue</a:t>
                      </a:r>
                      <a:endParaRPr lang="ko-KR" altLang="en-US" sz="1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Dynamically</a:t>
                      </a:r>
                      <a:r>
                        <a:rPr lang="en-US" altLang="ko-K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adjusts swap space and provides two independent paths (e.g., fast path and slow path) for swapping</a:t>
                      </a:r>
                      <a:endParaRPr lang="ko-KR" altLang="en-US" sz="1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52306"/>
                  </a:ext>
                </a:extLst>
              </a:tr>
              <a:tr h="2181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em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Usage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es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T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ime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(2) OOM Cleaner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B050"/>
                          </a:solidFill>
                        </a:rPr>
                        <a:t>Green</a:t>
                      </a:r>
                      <a:endParaRPr lang="ko-KR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Clears shared object (SO) pages </a:t>
                      </a:r>
                      <a:r>
                        <a:rPr lang="en-US" altLang="ko-K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without destroying apps</a:t>
                      </a:r>
                      <a:endParaRPr lang="ko-KR" altLang="en-US" sz="14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189102"/>
                  </a:ext>
                </a:extLst>
              </a:tr>
              <a:tr h="2181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</a:rPr>
                        <a:t>Init.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latency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(3) EOOM Killer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Red</a:t>
                      </a:r>
                      <a:endParaRPr lang="ko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Kills apps that can be swiftly relaunched </a:t>
                      </a:r>
                      <a:r>
                        <a:rPr lang="en-US" altLang="ko-KR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based on SO/XML</a:t>
                      </a:r>
                      <a:endParaRPr lang="ko-KR" altLang="en-US" sz="1400" b="1" kern="1200" dirty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648838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713673" y="3797848"/>
            <a:ext cx="16946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(3) EOOM Killer</a:t>
            </a:r>
          </a:p>
        </p:txBody>
      </p:sp>
    </p:spTree>
    <p:extLst>
      <p:ext uri="{BB962C8B-B14F-4D97-AF65-F5344CB8AC3E}">
        <p14:creationId xmlns:p14="http://schemas.microsoft.com/office/powerpoint/2010/main" val="2069208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DF4FD95-2E17-4296-BAD7-5B96D770A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6" y="1751371"/>
            <a:ext cx="6549120" cy="36931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kern="0" dirty="0">
                <a:cs typeface="Arial" panose="020B0604020202020204" pitchFamily="34" charset="0"/>
              </a:rPr>
              <a:t>SWAM</a:t>
            </a:r>
            <a:r>
              <a:rPr lang="en-US" altLang="ko-KR" dirty="0">
                <a:cs typeface="Arial" panose="020B0604020202020204" pitchFamily="34" charset="0"/>
              </a:rPr>
              <a:t>:</a:t>
            </a:r>
            <a:r>
              <a:rPr lang="en-US" altLang="ko-KR" sz="4000" dirty="0"/>
              <a:t> Adaptive Swap 1/3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27370" y="1825625"/>
            <a:ext cx="4929171" cy="3192689"/>
          </a:xfrm>
        </p:spPr>
        <p:txBody>
          <a:bodyPr>
            <a:normAutofit/>
          </a:bodyPr>
          <a:lstStyle/>
          <a:p>
            <a:r>
              <a:rPr lang="en-US" altLang="ko-KR" sz="2400" b="0" dirty="0">
                <a:latin typeface="+mj-lt"/>
              </a:rPr>
              <a:t>Adjusts swap size dynamically</a:t>
            </a:r>
          </a:p>
          <a:p>
            <a:r>
              <a:rPr lang="en-US" altLang="ko-KR" sz="2400" b="0" dirty="0">
                <a:latin typeface="+mj-lt"/>
              </a:rPr>
              <a:t>Swap-out SO pages w/ access history</a:t>
            </a:r>
          </a:p>
          <a:p>
            <a:pPr lvl="1"/>
            <a:r>
              <a:rPr lang="en-US" altLang="ko-KR" sz="2000" b="0" dirty="0">
                <a:latin typeface="+mj-lt"/>
              </a:rPr>
              <a:t>“</a:t>
            </a:r>
            <a:r>
              <a:rPr lang="en-US" altLang="ko-KR" sz="2000" b="0" i="1" dirty="0">
                <a:solidFill>
                  <a:schemeClr val="accent2"/>
                </a:solidFill>
                <a:latin typeface="+mj-lt"/>
              </a:rPr>
              <a:t>swam</a:t>
            </a:r>
            <a:r>
              <a:rPr lang="en-US" altLang="ko-KR" sz="2000" b="0" dirty="0">
                <a:latin typeface="+mj-lt"/>
              </a:rPr>
              <a:t>” files</a:t>
            </a:r>
          </a:p>
          <a:p>
            <a:pPr lvl="1"/>
            <a:r>
              <a:rPr lang="en-US" altLang="ko-KR" sz="2000" b="0" dirty="0">
                <a:latin typeface="+mj-lt"/>
              </a:rPr>
              <a:t>Uses characteristics of SO</a:t>
            </a:r>
            <a:br>
              <a:rPr lang="en-US" altLang="ko-KR" sz="2000" b="0" dirty="0">
                <a:latin typeface="+mj-lt"/>
              </a:rPr>
            </a:br>
            <a:r>
              <a:rPr lang="en-US" altLang="ko-KR" sz="2000" b="0" dirty="0">
                <a:latin typeface="+mj-lt"/>
              </a:rPr>
              <a:t>to choose victims</a:t>
            </a:r>
          </a:p>
          <a:p>
            <a:pPr lvl="1"/>
            <a:r>
              <a:rPr lang="en-US" altLang="ko-KR" sz="2000" b="0" dirty="0">
                <a:latin typeface="+mj-lt"/>
              </a:rPr>
              <a:t>Swap-out heap/stack/shared-mem after SO pages are out</a:t>
            </a:r>
          </a:p>
        </p:txBody>
      </p:sp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7DBACAA1-9161-4382-A39C-9381E64FCB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5070881"/>
              </p:ext>
            </p:extLst>
          </p:nvPr>
        </p:nvGraphicFramePr>
        <p:xfrm>
          <a:off x="1090659" y="5949280"/>
          <a:ext cx="9773284" cy="471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직사각형 5"/>
          <p:cNvSpPr/>
          <p:nvPr/>
        </p:nvSpPr>
        <p:spPr>
          <a:xfrm>
            <a:off x="1598523" y="3834568"/>
            <a:ext cx="2455101" cy="2880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D167158B-97D2-4FBE-8C2B-3DF7E892FA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2285" y="6381750"/>
            <a:ext cx="10367433" cy="32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89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8"/>
    </mc:Choice>
    <mc:Fallback xmlns="">
      <p:transition spd="slow" advTm="2515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0F6E4D7-3E60-4ADD-8269-2CD5875DD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6" y="1784026"/>
            <a:ext cx="6549120" cy="36931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kern="0" dirty="0">
                <a:cs typeface="Arial" panose="020B0604020202020204" pitchFamily="34" charset="0"/>
              </a:rPr>
              <a:t>SWAM</a:t>
            </a:r>
            <a:r>
              <a:rPr lang="en-US" altLang="ko-KR" dirty="0">
                <a:cs typeface="Arial" panose="020B0604020202020204" pitchFamily="34" charset="0"/>
              </a:rPr>
              <a:t>:</a:t>
            </a:r>
            <a:r>
              <a:rPr lang="en-US" altLang="ko-KR" sz="4000" dirty="0"/>
              <a:t> Adaptive Swap 2/3</a:t>
            </a:r>
            <a:endParaRPr lang="ko-KR" altLang="en-US" sz="4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640221" y="2107212"/>
            <a:ext cx="5572370" cy="2159268"/>
          </a:xfrm>
        </p:spPr>
        <p:txBody>
          <a:bodyPr>
            <a:normAutofit/>
          </a:bodyPr>
          <a:lstStyle/>
          <a:p>
            <a:r>
              <a:rPr lang="en-US" altLang="ko-KR" sz="2400" b="0" dirty="0">
                <a:latin typeface="+mj-lt"/>
              </a:rPr>
              <a:t>RAM or NAND decision for Victim</a:t>
            </a:r>
          </a:p>
          <a:p>
            <a:pPr lvl="1"/>
            <a:r>
              <a:rPr lang="en-US" altLang="ko-KR" sz="2000" b="0" dirty="0">
                <a:latin typeface="+mj-lt"/>
                <a:sym typeface="Wingdings" panose="05000000000000000000" pitchFamily="2" charset="2"/>
              </a:rPr>
              <a:t>Normal page of “prioritized” app  ZRAM</a:t>
            </a:r>
          </a:p>
          <a:p>
            <a:pPr lvl="1"/>
            <a:r>
              <a:rPr lang="en-US" altLang="ko-KR" sz="2000" b="0" dirty="0">
                <a:latin typeface="+mj-lt"/>
              </a:rPr>
              <a:t>SO:</a:t>
            </a:r>
            <a:r>
              <a:rPr lang="ko-KR" altLang="en-US" sz="2000" b="0" dirty="0">
                <a:latin typeface="+mj-lt"/>
              </a:rPr>
              <a:t> </a:t>
            </a:r>
            <a:r>
              <a:rPr lang="en-US" altLang="ko-KR" sz="2000" b="0" dirty="0">
                <a:latin typeface="+mj-lt"/>
              </a:rPr>
              <a:t>not shared </a:t>
            </a:r>
            <a:r>
              <a:rPr lang="en-US" altLang="ko-KR" sz="2000" b="0" dirty="0">
                <a:latin typeface="+mj-lt"/>
                <a:sym typeface="Wingdings" panose="05000000000000000000" pitchFamily="2" charset="2"/>
              </a:rPr>
              <a:t> NAND Flash</a:t>
            </a:r>
          </a:p>
          <a:p>
            <a:pPr lvl="1"/>
            <a:endParaRPr lang="en-US" altLang="ko-KR" sz="2000" b="0" dirty="0">
              <a:latin typeface="+mj-lt"/>
            </a:endParaRPr>
          </a:p>
          <a:p>
            <a:pPr lvl="1"/>
            <a:endParaRPr lang="en-US" altLang="ko-KR" sz="2000" b="0" dirty="0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0340" y="4045364"/>
            <a:ext cx="2455101" cy="2880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3">
            <a:extLst>
              <a:ext uri="{FF2B5EF4-FFF2-40B4-BE49-F238E27FC236}">
                <a16:creationId xmlns:a16="http://schemas.microsoft.com/office/drawing/2014/main" id="{29CD39B0-3DFF-46FD-92EE-4B3D147AA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2285" y="6381750"/>
            <a:ext cx="10367433" cy="32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18"/>
    </mc:Choice>
    <mc:Fallback xmlns="">
      <p:transition spd="slow" advTm="3561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DE97A9A-AEFF-465D-B389-31BF733C2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6" y="1751370"/>
            <a:ext cx="6549120" cy="36931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kern="0" dirty="0">
                <a:cs typeface="Arial" panose="020B0604020202020204" pitchFamily="34" charset="0"/>
              </a:rPr>
              <a:t>SWAM</a:t>
            </a:r>
            <a:r>
              <a:rPr lang="en-US" altLang="ko-KR" dirty="0">
                <a:cs typeface="Arial" panose="020B0604020202020204" pitchFamily="34" charset="0"/>
              </a:rPr>
              <a:t>:</a:t>
            </a:r>
            <a:r>
              <a:rPr lang="en-US" altLang="ko-KR" sz="4000" dirty="0"/>
              <a:t> Adaptive Swap 3/3</a:t>
            </a:r>
            <a:endParaRPr lang="ko-KR" altLang="en-US" sz="4000" dirty="0"/>
          </a:p>
        </p:txBody>
      </p:sp>
      <p:sp>
        <p:nvSpPr>
          <p:cNvPr id="6" name="직사각형 5"/>
          <p:cNvSpPr/>
          <p:nvPr/>
        </p:nvSpPr>
        <p:spPr>
          <a:xfrm>
            <a:off x="1603655" y="4210970"/>
            <a:ext cx="2455101" cy="28809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767" y="1700808"/>
            <a:ext cx="5275524" cy="40621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3352" y="5437673"/>
            <a:ext cx="63447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Temporarily dynamically change the memory “</a:t>
            </a:r>
            <a:r>
              <a:rPr lang="en-US" altLang="ko-KR" sz="2000" i="1" dirty="0" err="1">
                <a:latin typeface="+mj-lt"/>
                <a:ea typeface="맑은 고딕" panose="020B0503020000020004" pitchFamily="50" charset="-127"/>
              </a:rPr>
              <a:t>unmap</a:t>
            </a: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” condition during a swap-out request.</a:t>
            </a:r>
          </a:p>
          <a:p>
            <a:r>
              <a:rPr lang="en-US" altLang="ko-KR" sz="20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2000" b="1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Purpose</a:t>
            </a:r>
            <a:r>
              <a:rPr lang="en-US" altLang="ko-KR" sz="20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: to speed-up large "</a:t>
            </a:r>
            <a:r>
              <a:rPr lang="en-US" altLang="ko-KR" sz="2000" i="1" dirty="0" err="1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unmap</a:t>
            </a:r>
            <a:r>
              <a:rPr lang="en-US" altLang="ko-KR" sz="2000" dirty="0">
                <a:solidFill>
                  <a:srgbClr val="FF0000"/>
                </a:solidFill>
                <a:latin typeface="+mj-lt"/>
                <a:ea typeface="맑은 고딕" panose="020B0503020000020004" pitchFamily="50" charset="-127"/>
              </a:rPr>
              <a:t>" operations</a:t>
            </a:r>
            <a:endParaRPr lang="ko-KR" altLang="en-US" sz="2000" dirty="0">
              <a:solidFill>
                <a:srgbClr val="FF0000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9" name="슬라이드 번호 개체 틀 3">
            <a:extLst>
              <a:ext uri="{FF2B5EF4-FFF2-40B4-BE49-F238E27FC236}">
                <a16:creationId xmlns:a16="http://schemas.microsoft.com/office/drawing/2014/main" id="{E65D422E-523B-4B0A-8472-35794C4B01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2285" y="6381750"/>
            <a:ext cx="10367433" cy="32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F212059-F5F8-433F-A030-8BC1EA07492A}"/>
              </a:ext>
            </a:extLst>
          </p:cNvPr>
          <p:cNvCxnSpPr/>
          <p:nvPr/>
        </p:nvCxnSpPr>
        <p:spPr bwMode="auto">
          <a:xfrm>
            <a:off x="9121194" y="2758626"/>
            <a:ext cx="2159382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F95576D-C44B-48FB-8BC5-7D8EEBDB6637}"/>
              </a:ext>
            </a:extLst>
          </p:cNvPr>
          <p:cNvCxnSpPr/>
          <p:nvPr/>
        </p:nvCxnSpPr>
        <p:spPr bwMode="auto">
          <a:xfrm>
            <a:off x="8176850" y="4520271"/>
            <a:ext cx="3161558" cy="0"/>
          </a:xfrm>
          <a:prstGeom prst="line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38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26"/>
    </mc:Choice>
    <mc:Fallback xmlns="">
      <p:transition spd="slow" advTm="2442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712CEFE-57DA-4D8D-A211-E4346DD9B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76" y="2067055"/>
            <a:ext cx="6549120" cy="36931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kern="0" dirty="0">
                <a:cs typeface="Arial" panose="020B0604020202020204" pitchFamily="34" charset="0"/>
              </a:rPr>
              <a:t>SWAM:</a:t>
            </a:r>
            <a:r>
              <a:rPr lang="en-US" altLang="ko-KR" sz="4000" dirty="0"/>
              <a:t> OOM Cleaner</a:t>
            </a:r>
            <a:endParaRPr lang="ko-KR" altLang="en-US" sz="4000" dirty="0"/>
          </a:p>
        </p:txBody>
      </p:sp>
      <p:sp>
        <p:nvSpPr>
          <p:cNvPr id="6" name="직사각형 5"/>
          <p:cNvSpPr/>
          <p:nvPr/>
        </p:nvSpPr>
        <p:spPr>
          <a:xfrm>
            <a:off x="4999531" y="3585904"/>
            <a:ext cx="1727839" cy="104148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88547" y="1988840"/>
            <a:ext cx="489608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0" dirty="0">
                <a:latin typeface="+mj-lt"/>
                <a:ea typeface="맑은 고딕" panose="020B0503020000020004" pitchFamily="50" charset="-127"/>
              </a:rPr>
              <a:t>Out of memory even with Adaptive Swap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2000" b="0" dirty="0"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Run OOM Cleaner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sz="2000" b="0" dirty="0">
              <a:latin typeface="+mj-lt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2000" dirty="0"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(1)</a:t>
            </a:r>
            <a:r>
              <a:rPr lang="ko-KR" altLang="en-US" sz="2000" dirty="0"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2000" dirty="0"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SO Eraser:</a:t>
            </a:r>
          </a:p>
          <a:p>
            <a:r>
              <a:rPr lang="en-US" altLang="ko-KR" sz="2000" b="0" dirty="0"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Deleting “least shared” SO pages in ZRAM  </a:t>
            </a:r>
            <a:br>
              <a:rPr lang="en-US" altLang="ko-KR" sz="2000" b="0" dirty="0"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</a:b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  <a:sym typeface="Wingdings" panose="05000000000000000000" pitchFamily="2" charset="2"/>
              </a:rPr>
              <a:t>(If used, additional burdens such as link/load, symbol lookup, etc.)</a:t>
            </a:r>
          </a:p>
          <a:p>
            <a:endParaRPr lang="en-US" altLang="ko-KR" sz="2000" b="0" dirty="0">
              <a:latin typeface="+mj-lt"/>
              <a:ea typeface="맑은 고딕" panose="020B0503020000020004" pitchFamily="50" charset="-127"/>
            </a:endParaRPr>
          </a:p>
          <a:p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(2)</a:t>
            </a:r>
            <a:r>
              <a:rPr lang="ko-KR" altLang="en-US" sz="2000" dirty="0">
                <a:latin typeface="+mj-lt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+mj-lt"/>
                <a:ea typeface="맑은 고딕" panose="020B0503020000020004" pitchFamily="50" charset="-127"/>
              </a:rPr>
              <a:t>ISOP Eraser:</a:t>
            </a:r>
          </a:p>
          <a:p>
            <a:r>
              <a:rPr lang="en-US" altLang="ko-KR" sz="2000" b="0" dirty="0">
                <a:latin typeface="+mj-lt"/>
                <a:ea typeface="맑은 고딕" panose="020B0503020000020004" pitchFamily="50" charset="-127"/>
              </a:rPr>
              <a:t>LRU-based removal of SO page in SWAM region </a:t>
            </a:r>
            <a:br>
              <a:rPr lang="en-US" altLang="ko-KR" sz="2000" b="0" dirty="0">
                <a:latin typeface="+mj-lt"/>
                <a:ea typeface="맑은 고딕" panose="020B0503020000020004" pitchFamily="50" charset="-127"/>
              </a:rPr>
            </a:br>
            <a:r>
              <a:rPr lang="en-US" altLang="ko-KR" sz="1600" b="0" dirty="0">
                <a:solidFill>
                  <a:schemeClr val="bg1">
                    <a:lumMod val="50000"/>
                  </a:schemeClr>
                </a:solidFill>
                <a:latin typeface="+mj-lt"/>
                <a:ea typeface="맑은 고딕" panose="020B0503020000020004" pitchFamily="50" charset="-127"/>
              </a:rPr>
              <a:t>(Long-term, remove unused pages first)</a:t>
            </a:r>
            <a:endParaRPr lang="ko-KR" altLang="en-US" sz="2000" b="0" dirty="0">
              <a:solidFill>
                <a:schemeClr val="bg1">
                  <a:lumMod val="50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8" name="슬라이드 번호 개체 틀 3">
            <a:extLst>
              <a:ext uri="{FF2B5EF4-FFF2-40B4-BE49-F238E27FC236}">
                <a16:creationId xmlns:a16="http://schemas.microsoft.com/office/drawing/2014/main" id="{7367ACD4-8145-4872-9EED-9E7B7F7DA1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2285" y="6381750"/>
            <a:ext cx="10367433" cy="32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CD75B-4492-2A4F-8A7B-1AB1B06F038B}" type="slidenum">
              <a:rPr lang="ja-JP" altLang="en-US" sz="1800" b="0">
                <a:cs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ja-JP" sz="1800" b="0" dirty="0"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DF8D96-C8A1-41D2-AE9D-F4AE95D29CC9}"/>
              </a:ext>
            </a:extLst>
          </p:cNvPr>
          <p:cNvSpPr txBox="1"/>
          <p:nvPr/>
        </p:nvSpPr>
        <p:spPr>
          <a:xfrm>
            <a:off x="232708" y="6150917"/>
            <a:ext cx="33028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>
                <a:latin typeface="+mj-lt"/>
                <a:ea typeface="맑은 고딕" panose="020B0503020000020004" pitchFamily="50" charset="-127"/>
              </a:rPr>
              <a:t>SO: Shared Object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0" dirty="0">
                <a:latin typeface="+mj-lt"/>
                <a:ea typeface="맑은 고딕" panose="020B0503020000020004" pitchFamily="50" charset="-127"/>
              </a:rPr>
              <a:t>ISOP: Idle Swapped-Out Page</a:t>
            </a:r>
            <a:endParaRPr lang="ko-KR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89995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02"/>
    </mc:Choice>
    <mc:Fallback xmlns="">
      <p:transition spd="slow" advTm="29802"/>
    </mc:Fallback>
  </mc:AlternateContent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9900"/>
      </a:accent1>
      <a:accent2>
        <a:srgbClr val="0000FF"/>
      </a:accent2>
      <a:accent3>
        <a:srgbClr val="FFFFFF"/>
      </a:accent3>
      <a:accent4>
        <a:srgbClr val="000000"/>
      </a:accent4>
      <a:accent5>
        <a:srgbClr val="FFCAAA"/>
      </a:accent5>
      <a:accent6>
        <a:srgbClr val="0000E7"/>
      </a:accent6>
      <a:hlink>
        <a:srgbClr val="FF0000"/>
      </a:hlink>
      <a:folHlink>
        <a:srgbClr val="969696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19050">
          <a:headEnd type="none" w="med" len="med"/>
          <a:tailEnd type="none" w="med" len="med"/>
        </a:ln>
      </a:spPr>
      <a:bodyPr vert="horz" wrap="non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algn="l">
          <a:defRPr>
            <a:solidFill>
              <a:schemeClr val="tx2"/>
            </a:solidFill>
            <a:latin typeface="Arial" pitchFamily="34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ln w="19050">
          <a:headEnd type="none" w="med" len="med"/>
          <a:tailEnd type="none" w="med" len="med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3. 박사 논문 Presentation Guideline" id="{A057B2DE-CFFC-3B40-ACEE-91CE6A429AF1}" vid="{71514778-8A13-0A44-A88F-EEAEB75645C1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Design</Template>
  <TotalTime>3619</TotalTime>
  <Words>1006</Words>
  <Application>Microsoft Office PowerPoint</Application>
  <PresentationFormat>와이드스크린</PresentationFormat>
  <Paragraphs>202</Paragraphs>
  <Slides>17</Slides>
  <Notes>17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Roboto</vt:lpstr>
      <vt:lpstr>Times New Roman</vt:lpstr>
      <vt:lpstr>Wingdings</vt:lpstr>
      <vt:lpstr>Default Design</vt:lpstr>
      <vt:lpstr>SWAM: Revisiting Swap and OOMK for Improving Application Responsiveness on Mobile Devices</vt:lpstr>
      <vt:lpstr>PowerPoint 프레젠테이션</vt:lpstr>
      <vt:lpstr>PowerPoint 프레젠테이션</vt:lpstr>
      <vt:lpstr>Background</vt:lpstr>
      <vt:lpstr>SWAM: System Overview</vt:lpstr>
      <vt:lpstr>SWAM: Adaptive Swap 1/3</vt:lpstr>
      <vt:lpstr>SWAM: Adaptive Swap 2/3</vt:lpstr>
      <vt:lpstr>SWAM: Adaptive Swap 3/3</vt:lpstr>
      <vt:lpstr>SWAM: OOM Cleaner</vt:lpstr>
      <vt:lpstr>SWAM: EOOM Killer</vt:lpstr>
      <vt:lpstr>Evaluation Environment</vt:lpstr>
      <vt:lpstr>Evaluation: # of killed apps</vt:lpstr>
      <vt:lpstr>Evaluation: Launch time of apps</vt:lpstr>
      <vt:lpstr>Evaluation: Response time of apps</vt:lpstr>
      <vt:lpstr>Demo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 &amp; SWAM</dc:title>
  <dc:creator>임근식</dc:creator>
  <cp:lastModifiedBy>Lim leemgs</cp:lastModifiedBy>
  <cp:revision>324</cp:revision>
  <cp:lastPrinted>2021-11-29T03:36:02Z</cp:lastPrinted>
  <dcterms:created xsi:type="dcterms:W3CDTF">2021-11-19T05:32:04Z</dcterms:created>
  <dcterms:modified xsi:type="dcterms:W3CDTF">2023-10-08T12:07:30Z</dcterms:modified>
</cp:coreProperties>
</file>